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309" r:id="rId3"/>
    <p:sldId id="280" r:id="rId4"/>
    <p:sldId id="358" r:id="rId5"/>
    <p:sldId id="359" r:id="rId6"/>
    <p:sldId id="361" r:id="rId7"/>
    <p:sldId id="362" r:id="rId8"/>
    <p:sldId id="383" r:id="rId9"/>
    <p:sldId id="363" r:id="rId10"/>
    <p:sldId id="348" r:id="rId11"/>
    <p:sldId id="349" r:id="rId12"/>
    <p:sldId id="351" r:id="rId13"/>
    <p:sldId id="352" r:id="rId14"/>
    <p:sldId id="355" r:id="rId15"/>
    <p:sldId id="356" r:id="rId16"/>
    <p:sldId id="357" r:id="rId17"/>
    <p:sldId id="364" r:id="rId18"/>
    <p:sldId id="366" r:id="rId19"/>
    <p:sldId id="367" r:id="rId20"/>
    <p:sldId id="368" r:id="rId21"/>
    <p:sldId id="369" r:id="rId22"/>
    <p:sldId id="370" r:id="rId23"/>
    <p:sldId id="371" r:id="rId24"/>
    <p:sldId id="372" r:id="rId25"/>
    <p:sldId id="373" r:id="rId26"/>
    <p:sldId id="374" r:id="rId27"/>
    <p:sldId id="375" r:id="rId28"/>
    <p:sldId id="376" r:id="rId29"/>
    <p:sldId id="377" r:id="rId30"/>
    <p:sldId id="365" r:id="rId31"/>
    <p:sldId id="378" r:id="rId32"/>
    <p:sldId id="380" r:id="rId33"/>
    <p:sldId id="381" r:id="rId34"/>
    <p:sldId id="382" r:id="rId35"/>
    <p:sldId id="379"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FF1"/>
    <a:srgbClr val="C3647D"/>
    <a:srgbClr val="CE4E30"/>
    <a:srgbClr val="C4A58F"/>
    <a:srgbClr val="E4C6B9"/>
    <a:srgbClr val="C65A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76" autoAdjust="0"/>
    <p:restoredTop sz="79903" autoAdjust="0"/>
  </p:normalViewPr>
  <p:slideViewPr>
    <p:cSldViewPr snapToGrid="0">
      <p:cViewPr varScale="1">
        <p:scale>
          <a:sx n="87" d="100"/>
          <a:sy n="87" d="100"/>
        </p:scale>
        <p:origin x="-99" y="-40"/>
      </p:cViewPr>
      <p:guideLst>
        <p:guide orient="horz" pos="2160"/>
        <p:guide pos="3840"/>
      </p:guideLst>
    </p:cSldViewPr>
  </p:slideViewPr>
  <p:outlineViewPr>
    <p:cViewPr>
      <p:scale>
        <a:sx n="33" d="100"/>
        <a:sy n="33" d="100"/>
      </p:scale>
      <p:origin x="0" y="-5048"/>
    </p:cViewPr>
  </p:outlineViewPr>
  <p:notesTextViewPr>
    <p:cViewPr>
      <p:scale>
        <a:sx n="100" d="100"/>
        <a:sy n="100" d="100"/>
      </p:scale>
      <p:origin x="0" y="0"/>
    </p:cViewPr>
  </p:notesTextViewPr>
  <p:sorterViewPr>
    <p:cViewPr>
      <p:scale>
        <a:sx n="100" d="100"/>
        <a:sy n="100" d="100"/>
      </p:scale>
      <p:origin x="0" y="-5388"/>
    </p:cViewPr>
  </p:sorterViewPr>
  <p:notesViewPr>
    <p:cSldViewPr snapToGrid="0">
      <p:cViewPr varScale="1">
        <p:scale>
          <a:sx n="53" d="100"/>
          <a:sy n="53" d="100"/>
        </p:scale>
        <p:origin x="2648"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title>
      <c:layout/>
      <c:overlay val="0"/>
    </c:title>
    <c:autoTitleDeleted val="0"/>
    <c:plotArea>
      <c:layout/>
      <c:pieChart>
        <c:varyColors val="1"/>
        <c:ser>
          <c:idx val="0"/>
          <c:order val="0"/>
          <c:tx>
            <c:strRef>
              <c:f>Sheet1!$B$1</c:f>
              <c:strCache>
                <c:ptCount val="1"/>
                <c:pt idx="0">
                  <c:v>USA Population</c:v>
                </c:pt>
              </c:strCache>
            </c:strRef>
          </c:tx>
          <c:dLbls>
            <c:showLegendKey val="0"/>
            <c:showVal val="0"/>
            <c:showCatName val="0"/>
            <c:showSerName val="0"/>
            <c:showPercent val="1"/>
            <c:showBubbleSize val="0"/>
            <c:showLeaderLines val="1"/>
          </c:dLbls>
          <c:cat>
            <c:strRef>
              <c:f>Sheet1!$A$2:$A$3</c:f>
              <c:strCache>
                <c:ptCount val="2"/>
                <c:pt idx="0">
                  <c:v>African American</c:v>
                </c:pt>
                <c:pt idx="1">
                  <c:v>Everyone else</c:v>
                </c:pt>
              </c:strCache>
            </c:strRef>
          </c:cat>
          <c:val>
            <c:numRef>
              <c:f>Sheet1!$B$2:$B$3</c:f>
              <c:numCache>
                <c:formatCode>General</c:formatCode>
                <c:ptCount val="2"/>
                <c:pt idx="0">
                  <c:v>13.4</c:v>
                </c:pt>
                <c:pt idx="1">
                  <c:v>86.6</c:v>
                </c:pt>
              </c:numCache>
            </c:numRef>
          </c:val>
        </c:ser>
        <c:dLbls>
          <c:showLegendKey val="0"/>
          <c:showVal val="0"/>
          <c:showCatName val="0"/>
          <c:showSerName val="0"/>
          <c:showPercent val="1"/>
          <c:showBubbleSize val="0"/>
          <c:showLeaderLines val="1"/>
        </c:dLbls>
        <c:firstSliceAng val="0"/>
      </c:pieChart>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8201C-90EF-447F-ADF1-B19CB608634B}" type="datetimeFigureOut">
              <a:rPr lang="en-CA" smtClean="0"/>
              <a:t>2020-06-11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F52A63-CE81-4C73-A66C-75A8830A965D}" type="slidenum">
              <a:rPr lang="en-CA" smtClean="0"/>
              <a:t>‹#›</a:t>
            </a:fld>
            <a:endParaRPr lang="en-CA"/>
          </a:p>
        </p:txBody>
      </p:sp>
    </p:spTree>
    <p:extLst>
      <p:ext uri="{BB962C8B-B14F-4D97-AF65-F5344CB8AC3E}">
        <p14:creationId xmlns:p14="http://schemas.microsoft.com/office/powerpoint/2010/main" val="4172020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TRANSITION</a:t>
            </a:r>
            <a:r>
              <a:rPr lang="en-CA" baseline="0" dirty="0" smtClean="0"/>
              <a:t>: So those are the prizes and awards we’re giving out. But I have a question for you now. What exactly is a pitch?</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4</a:t>
            </a:fld>
            <a:endParaRPr lang="en-CA"/>
          </a:p>
        </p:txBody>
      </p:sp>
    </p:spTree>
    <p:extLst>
      <p:ext uri="{BB962C8B-B14F-4D97-AF65-F5344CB8AC3E}">
        <p14:creationId xmlns:p14="http://schemas.microsoft.com/office/powerpoint/2010/main" val="4220918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TRANSITION:</a:t>
            </a:r>
            <a:r>
              <a:rPr lang="en-CA" baseline="0" dirty="0" smtClean="0"/>
              <a:t> Sometimes we think we’re telling a story, but the story only works if the specific audience you’re telling it to understand it. I’ll give you an example. It may shock you to learn that “THIS IS NOT BREAD”.</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5</a:t>
            </a:fld>
            <a:endParaRPr lang="en-CA"/>
          </a:p>
        </p:txBody>
      </p:sp>
    </p:spTree>
    <p:extLst>
      <p:ext uri="{BB962C8B-B14F-4D97-AF65-F5344CB8AC3E}">
        <p14:creationId xmlns:p14="http://schemas.microsoft.com/office/powerpoint/2010/main" val="2442757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Remember to always</a:t>
            </a:r>
            <a:r>
              <a:rPr lang="en-CA" baseline="0" dirty="0" smtClean="0"/>
              <a:t> tell the story so that the audience in front of you actually understands it. This audience will be a group of people that don’t know you and are trying to understand what you’re all about right away.</a:t>
            </a:r>
          </a:p>
          <a:p>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TRANSITION: We’ve actually prepared</a:t>
            </a:r>
            <a:r>
              <a:rPr lang="en-CA" baseline="0" dirty="0" smtClean="0"/>
              <a:t> a template for you to help tell that story…</a:t>
            </a:r>
            <a:endParaRPr lang="en-CA" dirty="0" smtClean="0"/>
          </a:p>
          <a:p>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6</a:t>
            </a:fld>
            <a:endParaRPr lang="en-CA"/>
          </a:p>
        </p:txBody>
      </p:sp>
    </p:spTree>
    <p:extLst>
      <p:ext uri="{BB962C8B-B14F-4D97-AF65-F5344CB8AC3E}">
        <p14:creationId xmlns:p14="http://schemas.microsoft.com/office/powerpoint/2010/main" val="2565921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smtClean="0"/>
              <a:t>Ask</a:t>
            </a:r>
            <a:r>
              <a:rPr lang="en-CA" baseline="0" dirty="0" smtClean="0"/>
              <a:t> the audience what their thoughts are on the difference between these two pitches.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CA" baseline="0" dirty="0" smtClean="0"/>
              <a:t>The correct answer is that Pitch B is much better because it is being done with the intent to make the audience understand. It’s for THEM. Not you.</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7</a:t>
            </a:fld>
            <a:endParaRPr lang="en-CA"/>
          </a:p>
        </p:txBody>
      </p:sp>
    </p:spTree>
    <p:extLst>
      <p:ext uri="{BB962C8B-B14F-4D97-AF65-F5344CB8AC3E}">
        <p14:creationId xmlns:p14="http://schemas.microsoft.com/office/powerpoint/2010/main" val="3541187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is a good time</a:t>
            </a:r>
            <a:r>
              <a:rPr lang="en-CA" baseline="0" dirty="0" smtClean="0"/>
              <a:t> to begin painting the picture of the problem you are trying to solve.</a:t>
            </a:r>
          </a:p>
          <a:p>
            <a:endParaRPr lang="en-CA" baseline="0" dirty="0" smtClean="0"/>
          </a:p>
          <a:p>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9</a:t>
            </a:fld>
            <a:endParaRPr lang="en-CA"/>
          </a:p>
        </p:txBody>
      </p:sp>
    </p:spTree>
    <p:extLst>
      <p:ext uri="{BB962C8B-B14F-4D97-AF65-F5344CB8AC3E}">
        <p14:creationId xmlns:p14="http://schemas.microsoft.com/office/powerpoint/2010/main" val="1579568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is your chance to talk about why</a:t>
            </a:r>
            <a:r>
              <a:rPr lang="en-CA" baseline="0" dirty="0" smtClean="0"/>
              <a:t> your product is important, </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10</a:t>
            </a:fld>
            <a:endParaRPr lang="en-CA"/>
          </a:p>
        </p:txBody>
      </p:sp>
    </p:spTree>
    <p:extLst>
      <p:ext uri="{BB962C8B-B14F-4D97-AF65-F5344CB8AC3E}">
        <p14:creationId xmlns:p14="http://schemas.microsoft.com/office/powerpoint/2010/main" val="2717571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is your chance to talk about why</a:t>
            </a:r>
            <a:r>
              <a:rPr lang="en-CA" baseline="0" dirty="0" smtClean="0"/>
              <a:t> your product is important, </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11</a:t>
            </a:fld>
            <a:endParaRPr lang="en-CA"/>
          </a:p>
        </p:txBody>
      </p:sp>
    </p:spTree>
    <p:extLst>
      <p:ext uri="{BB962C8B-B14F-4D97-AF65-F5344CB8AC3E}">
        <p14:creationId xmlns:p14="http://schemas.microsoft.com/office/powerpoint/2010/main" val="568877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is your chance to talk about why</a:t>
            </a:r>
            <a:r>
              <a:rPr lang="en-CA" baseline="0" dirty="0" smtClean="0"/>
              <a:t> your product is important, </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12</a:t>
            </a:fld>
            <a:endParaRPr lang="en-CA"/>
          </a:p>
        </p:txBody>
      </p:sp>
    </p:spTree>
    <p:extLst>
      <p:ext uri="{BB962C8B-B14F-4D97-AF65-F5344CB8AC3E}">
        <p14:creationId xmlns:p14="http://schemas.microsoft.com/office/powerpoint/2010/main" val="3224954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Bef>
                <a:spcPts val="0"/>
              </a:spcBef>
            </a:pPr>
            <a:r>
              <a:rPr lang="en-CA" b="1" dirty="0" smtClean="0">
                <a:solidFill>
                  <a:schemeClr val="dk1"/>
                </a:solidFill>
                <a:latin typeface="Raleway" panose="020B0503030101060003" pitchFamily="34" charset="0"/>
                <a:ea typeface="Century Gothic"/>
                <a:cs typeface="Century Gothic"/>
                <a:sym typeface="Century Gothic"/>
              </a:rPr>
              <a:t>Imagine it was your money someone was asking for!!!!</a:t>
            </a:r>
          </a:p>
        </p:txBody>
      </p:sp>
      <p:sp>
        <p:nvSpPr>
          <p:cNvPr id="4" name="Slide Number Placeholder 3"/>
          <p:cNvSpPr>
            <a:spLocks noGrp="1"/>
          </p:cNvSpPr>
          <p:nvPr>
            <p:ph type="sldNum" sz="quarter" idx="10"/>
          </p:nvPr>
        </p:nvSpPr>
        <p:spPr/>
        <p:txBody>
          <a:bodyPr/>
          <a:lstStyle/>
          <a:p>
            <a:fld id="{4FF52A63-CE81-4C73-A66C-75A8830A965D}" type="slidenum">
              <a:rPr lang="en-CA" smtClean="0"/>
              <a:t>13</a:t>
            </a:fld>
            <a:endParaRPr lang="en-CA"/>
          </a:p>
        </p:txBody>
      </p:sp>
    </p:spTree>
    <p:extLst>
      <p:ext uri="{BB962C8B-B14F-4D97-AF65-F5344CB8AC3E}">
        <p14:creationId xmlns:p14="http://schemas.microsoft.com/office/powerpoint/2010/main" val="3517465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End on a</a:t>
            </a:r>
            <a:r>
              <a:rPr lang="en-CA" baseline="0" dirty="0" smtClean="0"/>
              <a:t> strong note and conclude by brining it back to your story if possible</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14</a:t>
            </a:fld>
            <a:endParaRPr lang="en-CA"/>
          </a:p>
        </p:txBody>
      </p:sp>
    </p:spTree>
    <p:extLst>
      <p:ext uri="{BB962C8B-B14F-4D97-AF65-F5344CB8AC3E}">
        <p14:creationId xmlns:p14="http://schemas.microsoft.com/office/powerpoint/2010/main" val="2224180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15</a:t>
            </a:fld>
            <a:endParaRPr lang="en-CA"/>
          </a:p>
        </p:txBody>
      </p:sp>
    </p:spTree>
    <p:extLst>
      <p:ext uri="{BB962C8B-B14F-4D97-AF65-F5344CB8AC3E}">
        <p14:creationId xmlns:p14="http://schemas.microsoft.com/office/powerpoint/2010/main" val="1531897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16</a:t>
            </a:fld>
            <a:endParaRPr lang="en-CA"/>
          </a:p>
        </p:txBody>
      </p:sp>
    </p:spTree>
    <p:extLst>
      <p:ext uri="{BB962C8B-B14F-4D97-AF65-F5344CB8AC3E}">
        <p14:creationId xmlns:p14="http://schemas.microsoft.com/office/powerpoint/2010/main" val="2984971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t>
            </a:r>
            <a:endParaRPr lang="en-CA" dirty="0"/>
          </a:p>
        </p:txBody>
      </p:sp>
      <p:sp>
        <p:nvSpPr>
          <p:cNvPr id="4" name="Slide Number Placeholder 3"/>
          <p:cNvSpPr>
            <a:spLocks noGrp="1"/>
          </p:cNvSpPr>
          <p:nvPr>
            <p:ph type="sldNum" sz="quarter" idx="10"/>
          </p:nvPr>
        </p:nvSpPr>
        <p:spPr/>
        <p:txBody>
          <a:bodyPr/>
          <a:lstStyle/>
          <a:p>
            <a:fld id="{4FF52A63-CE81-4C73-A66C-75A8830A965D}" type="slidenum">
              <a:rPr lang="en-CA" smtClean="0"/>
              <a:t>17</a:t>
            </a:fld>
            <a:endParaRPr lang="en-CA"/>
          </a:p>
        </p:txBody>
      </p:sp>
    </p:spTree>
    <p:extLst>
      <p:ext uri="{BB962C8B-B14F-4D97-AF65-F5344CB8AC3E}">
        <p14:creationId xmlns:p14="http://schemas.microsoft.com/office/powerpoint/2010/main" val="3420928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a:t>
            </a:r>
            <a:r>
              <a:rPr lang="en-US" baseline="0" dirty="0" smtClean="0"/>
              <a:t> My name is Melissa Falconer, also known as M.Falconer</a:t>
            </a:r>
          </a:p>
          <a:p>
            <a:r>
              <a:rPr lang="en-US" baseline="0" dirty="0" smtClean="0"/>
              <a:t>I’m a visual artist from Toronto. I’ve been painting for 6 years</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19</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I make pop art paintings</a:t>
            </a:r>
            <a:r>
              <a:rPr lang="en-US" baseline="0" dirty="0" smtClean="0"/>
              <a:t> inspired by Black culture</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20</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art industry is huge, grossing $64 billion</a:t>
            </a:r>
            <a:r>
              <a:rPr lang="en-US" baseline="0" dirty="0" smtClean="0"/>
              <a:t> annually. </a:t>
            </a:r>
            <a:r>
              <a:rPr lang="en-US" sz="1200" kern="1200" dirty="0" smtClean="0">
                <a:solidFill>
                  <a:schemeClr val="tx1"/>
                </a:solidFill>
                <a:effectLst/>
                <a:latin typeface="+mn-lt"/>
                <a:ea typeface="+mn-ea"/>
                <a:cs typeface="+mn-cs"/>
              </a:rPr>
              <a:t>Considering the size of the art industry, it may be surprising to find that there is an overwhelming lack of diversity. </a:t>
            </a:r>
            <a:r>
              <a:rPr lang="en-US" sz="1200" kern="1200" baseline="0" dirty="0" smtClean="0">
                <a:solidFill>
                  <a:schemeClr val="tx1"/>
                </a:solidFill>
                <a:effectLst/>
                <a:latin typeface="+mn-lt"/>
                <a:ea typeface="+mn-ea"/>
                <a:cs typeface="+mn-cs"/>
              </a:rPr>
              <a:t>J</a:t>
            </a:r>
            <a:r>
              <a:rPr lang="en-US" baseline="0" dirty="0" smtClean="0"/>
              <a:t>ust like in the media, minorities are historically </a:t>
            </a:r>
            <a:r>
              <a:rPr lang="en-US" baseline="0" dirty="0" err="1" smtClean="0"/>
              <a:t>underreprsented</a:t>
            </a:r>
            <a:r>
              <a:rPr lang="en-US" baseline="0" dirty="0" smtClean="0"/>
              <a:t> in the arts. For example, out of all the art exhibits in the USA between 2008-2018, </a:t>
            </a:r>
            <a:r>
              <a:rPr lang="en-US" sz="1200" kern="1200" dirty="0" smtClean="0">
                <a:solidFill>
                  <a:schemeClr val="tx1"/>
                </a:solidFill>
                <a:effectLst/>
                <a:latin typeface="+mn-lt"/>
                <a:ea typeface="+mn-ea"/>
                <a:cs typeface="+mn-cs"/>
              </a:rPr>
              <a:t>only 7% of exhibits in museums are dedicated to the work of African American artists</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21</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problem because African</a:t>
            </a:r>
            <a:r>
              <a:rPr lang="en-US" baseline="0" dirty="0" smtClean="0"/>
              <a:t> Americans represent 13% of the US population </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22</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Therefore Black consumers looking for artwork</a:t>
            </a:r>
            <a:r>
              <a:rPr lang="en-US" baseline="0" dirty="0" smtClean="0"/>
              <a:t> have a hard time finding artists that make them feel represented, feel empowered, find self-love, and build community.</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23</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That’s why I created M.Falconer!</a:t>
            </a:r>
            <a:r>
              <a:rPr lang="en-US" baseline="0" dirty="0" smtClean="0"/>
              <a:t> I create art and art products that represent Black culture so that Black people can have an authentic source from which to express themselves. </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24</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I’ve</a:t>
            </a:r>
            <a:r>
              <a:rPr lang="en-US" baseline="0" dirty="0" smtClean="0"/>
              <a:t> been featured as a Black artist in places like the AGO, </a:t>
            </a:r>
            <a:r>
              <a:rPr lang="en-US" baseline="0" dirty="0" err="1" smtClean="0"/>
              <a:t>Blavity</a:t>
            </a:r>
            <a:r>
              <a:rPr lang="en-US" baseline="0" dirty="0" smtClean="0"/>
              <a:t>, The </a:t>
            </a:r>
            <a:r>
              <a:rPr lang="en-US" baseline="0" dirty="0" err="1" smtClean="0"/>
              <a:t>Shaderoom</a:t>
            </a:r>
            <a:r>
              <a:rPr lang="en-US" baseline="0" dirty="0" smtClean="0"/>
              <a:t>, </a:t>
            </a:r>
            <a:r>
              <a:rPr lang="en-US" baseline="0" dirty="0" err="1" smtClean="0"/>
              <a:t>Huffpost</a:t>
            </a:r>
            <a:r>
              <a:rPr lang="en-US" baseline="0" dirty="0" smtClean="0"/>
              <a:t>, CBC and Tiff</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25</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I’ve gained over 20k dedicated follower</a:t>
            </a:r>
            <a:r>
              <a:rPr lang="en-US" baseline="0" dirty="0" smtClean="0"/>
              <a:t>s on Instagram</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26</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tons</a:t>
            </a:r>
            <a:r>
              <a:rPr lang="en-US" baseline="0" dirty="0" smtClean="0"/>
              <a:t> of feedback from </a:t>
            </a:r>
            <a:r>
              <a:rPr lang="en-US" baseline="0" smtClean="0"/>
              <a:t>fans who say </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27</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date, I’ve only been selling</a:t>
            </a:r>
            <a:r>
              <a:rPr lang="en-US" baseline="0" dirty="0" smtClean="0"/>
              <a:t> my work on social media, and at local markets. This has been great but now it’s time to take my business to the next level</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28</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goal is to create my</a:t>
            </a:r>
            <a:r>
              <a:rPr lang="en-US" baseline="0" dirty="0" smtClean="0"/>
              <a:t> own website using Squarespace within 3 months</a:t>
            </a:r>
          </a:p>
          <a:p>
            <a:endParaRPr lang="en-US" baseline="0" dirty="0" smtClean="0"/>
          </a:p>
          <a:p>
            <a:r>
              <a:rPr lang="en-US" baseline="0" dirty="0" smtClean="0"/>
              <a:t>It’ no secret that e-commerce growing to become one of the best ways to sell products. More and more consumers are turning to online shopping because it’s more convenient. By bringing my business online I’ll be able to reach more customers, faster than traditional retail and reach larger markets worldwide because I’ll be able to sell in countries like the US and the UK.</a:t>
            </a:r>
          </a:p>
          <a:p>
            <a:endParaRPr lang="en-US" baseline="0" dirty="0" smtClean="0"/>
          </a:p>
          <a:p>
            <a:r>
              <a:rPr lang="en-US" baseline="0" dirty="0" smtClean="0"/>
              <a:t>I’ve decided to use Squarespace because it’s one of the largest web hosting platforms available, it’s features are designed specifically for artists with beautiful templates that I can use to showcase my art and they have integrated e-commerce features like email marketing, sales pop-ups and scarcity </a:t>
            </a:r>
            <a:r>
              <a:rPr lang="en-US" baseline="0" dirty="0" err="1" smtClean="0"/>
              <a:t>tactis</a:t>
            </a:r>
            <a:r>
              <a:rPr lang="en-US" baseline="0" dirty="0" smtClean="0"/>
              <a: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29</a:t>
            </a:fld>
            <a:endParaRPr lang="en-CA"/>
          </a:p>
        </p:txBody>
      </p:sp>
    </p:spTree>
    <p:extLst>
      <p:ext uri="{BB962C8B-B14F-4D97-AF65-F5344CB8AC3E}">
        <p14:creationId xmlns:p14="http://schemas.microsoft.com/office/powerpoint/2010/main" val="3054807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website will be called</a:t>
            </a:r>
            <a:r>
              <a:rPr lang="en-US" baseline="0" dirty="0" smtClean="0"/>
              <a:t> www.mfalconer.com and I will start by selling a collection of my art prints. Prices will start at $27.99 and I will be shipping to Canada and the US. The purpose is to validate that I can sell products online to multiple countries. This will be the foundation of my growth moving forward because having my own website is important for establishing a brand that consumers can trust.</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30</a:t>
            </a:fld>
            <a:endParaRPr lang="en-CA"/>
          </a:p>
        </p:txBody>
      </p:sp>
    </p:spTree>
    <p:extLst>
      <p:ext uri="{BB962C8B-B14F-4D97-AF65-F5344CB8AC3E}">
        <p14:creationId xmlns:p14="http://schemas.microsoft.com/office/powerpoint/2010/main" val="32631117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get my website up and running I’ll</a:t>
            </a:r>
            <a:r>
              <a:rPr lang="en-US" baseline="0" dirty="0" smtClean="0"/>
              <a:t> need…</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31</a:t>
            </a:fld>
            <a:endParaRPr lang="en-CA"/>
          </a:p>
        </p:txBody>
      </p:sp>
    </p:spTree>
    <p:extLst>
      <p:ext uri="{BB962C8B-B14F-4D97-AF65-F5344CB8AC3E}">
        <p14:creationId xmlns:p14="http://schemas.microsoft.com/office/powerpoint/2010/main" val="28752239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conclusion,</a:t>
            </a:r>
            <a:r>
              <a:rPr lang="en-US" baseline="0" dirty="0" smtClean="0"/>
              <a:t> help me turn my dream into a reality by bringing M.Falconer online and helping to make Black art accessible to the people who need it most. Thank you.</a:t>
            </a:r>
            <a:endParaRPr lang="en-US" dirty="0"/>
          </a:p>
        </p:txBody>
      </p:sp>
      <p:sp>
        <p:nvSpPr>
          <p:cNvPr id="4" name="Slide Number Placeholder 3"/>
          <p:cNvSpPr>
            <a:spLocks noGrp="1"/>
          </p:cNvSpPr>
          <p:nvPr>
            <p:ph type="sldNum" sz="quarter" idx="10"/>
          </p:nvPr>
        </p:nvSpPr>
        <p:spPr/>
        <p:txBody>
          <a:bodyPr/>
          <a:lstStyle/>
          <a:p>
            <a:fld id="{4FF52A63-CE81-4C73-A66C-75A8830A965D}" type="slidenum">
              <a:rPr lang="en-CA" smtClean="0"/>
              <a:t>32</a:t>
            </a:fld>
            <a:endParaRPr lang="en-CA"/>
          </a:p>
        </p:txBody>
      </p:sp>
    </p:spTree>
    <p:extLst>
      <p:ext uri="{BB962C8B-B14F-4D97-AF65-F5344CB8AC3E}">
        <p14:creationId xmlns:p14="http://schemas.microsoft.com/office/powerpoint/2010/main" val="403686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41361C1-C1F8-48E3-BDD7-16AF0D1B4C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1705AE13-4CB4-4AE6-AAEC-9348A27D53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920A39C6-7E35-42F6-9553-B997C13F0821}"/>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9F63AB77-FA5E-41CD-BD82-29BD870FCB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F339AB8-288C-4E06-9103-6D5C5A7B8BEA}"/>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955130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8F2D777-72B8-4893-80FD-CF642BB28B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6A45E01-C7C0-444F-B1EB-5CB5507A93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71CCB92-6DA3-4D01-8CD3-0B50A8947C32}"/>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ED46D51C-77A1-46F5-B1D0-D24B2EDB9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B917953C-9856-403C-9920-6D6C1AC4786C}"/>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3367210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8FB992-7B0F-48F5-A2F2-43219D4589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7C4BC01C-8591-41F0-8906-2A6DF16CC5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 xmlns:a16="http://schemas.microsoft.com/office/drawing/2014/main" id="{C5955264-B80D-46BE-A08F-134DFAF7B852}"/>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6ED9C640-6601-474F-A688-92620B3D7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885CCD0-D218-4001-B38B-31E2740032AA}"/>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1582284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C1532F9-CC11-4A45-A2EA-A2B70FD719E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8313277D-C5EA-4020-B781-52888B2CB90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7C7017BB-A6B7-4145-A6B1-ED94BC01EFD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80DD0214-7E64-439D-B896-F2ED9610E51B}"/>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6" name="Footer Placeholder 5">
            <a:extLst>
              <a:ext uri="{FF2B5EF4-FFF2-40B4-BE49-F238E27FC236}">
                <a16:creationId xmlns="" xmlns:a16="http://schemas.microsoft.com/office/drawing/2014/main" id="{AA95F2B6-51F2-40B4-AD98-3098FE2B5C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4C0ADA57-3CE5-4D5E-9BC6-F37E254CF2B7}"/>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2795145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8ED804-1302-43AF-AA92-3663DD7331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A339D4AB-8686-4799-99D2-EB2A95CCF6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 xmlns:a16="http://schemas.microsoft.com/office/drawing/2014/main" id="{B3C6BE36-C9E5-4D05-B542-0BA0F826E8F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E00F05E2-9E35-40B2-A44C-255B0FD422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 xmlns:a16="http://schemas.microsoft.com/office/drawing/2014/main" id="{16EC8106-E33B-48D6-998F-AD313BF02FE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4BF84704-D3C3-442F-ACCA-48F07FB159DA}"/>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8" name="Footer Placeholder 7">
            <a:extLst>
              <a:ext uri="{FF2B5EF4-FFF2-40B4-BE49-F238E27FC236}">
                <a16:creationId xmlns="" xmlns:a16="http://schemas.microsoft.com/office/drawing/2014/main" id="{5A89FA4F-4B13-4BE3-B9A6-666AF6A886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33D918ED-1DBF-4555-B64F-42A498191051}"/>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4093811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98D100-67E7-4CA5-8565-DB42A7A769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77F024A8-202D-4638-8AE0-3DE018C9E6B7}"/>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4" name="Footer Placeholder 3">
            <a:extLst>
              <a:ext uri="{FF2B5EF4-FFF2-40B4-BE49-F238E27FC236}">
                <a16:creationId xmlns="" xmlns:a16="http://schemas.microsoft.com/office/drawing/2014/main" id="{F68D83DC-066F-4C38-A915-63AE522CE2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8AA7ED97-F1E2-4D66-9FF7-E84379666CDF}"/>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1870336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F0870E21-E690-4FC4-9762-FB027C6AB714}"/>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3" name="Footer Placeholder 2">
            <a:extLst>
              <a:ext uri="{FF2B5EF4-FFF2-40B4-BE49-F238E27FC236}">
                <a16:creationId xmlns="" xmlns:a16="http://schemas.microsoft.com/office/drawing/2014/main" id="{D83C8B7B-9B49-4985-BF33-2599C007DB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944A4C09-45D5-416D-A243-F462DFDCDF3A}"/>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251311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2CCCA0-5C4C-4F87-8036-6B0FD534CE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A48375BF-659B-4A88-BF6E-C16C1BB9A5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66AABF5C-0C7C-4E09-8EBC-8D92BD8BE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F9565560-C317-471B-A1E0-6F189E547EE8}"/>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6" name="Footer Placeholder 5">
            <a:extLst>
              <a:ext uri="{FF2B5EF4-FFF2-40B4-BE49-F238E27FC236}">
                <a16:creationId xmlns="" xmlns:a16="http://schemas.microsoft.com/office/drawing/2014/main" id="{9CE13E28-9C31-4CDC-A909-6E67D47620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54A61B1-C90C-4409-9E27-2945E172548E}"/>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23677599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6E9A977-D2BC-47FD-900C-BE6D7F071C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702E628B-049D-4C2A-86C0-02E41AF7DD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155F7B87-524E-4761-852D-9CF5B523B3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 xmlns:a16="http://schemas.microsoft.com/office/drawing/2014/main" id="{58D4FEBC-CA6F-4B5A-BDF2-DB1A73AB14C4}"/>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6" name="Footer Placeholder 5">
            <a:extLst>
              <a:ext uri="{FF2B5EF4-FFF2-40B4-BE49-F238E27FC236}">
                <a16:creationId xmlns="" xmlns:a16="http://schemas.microsoft.com/office/drawing/2014/main" id="{F87CD138-C3E7-4D7D-A658-7D14F326AD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E27C7492-B33A-4299-8B74-DF5D9CA4C640}"/>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3179474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938BC5A-F3E6-4451-A89A-9231704840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95CFB9B2-4079-49EC-8849-62B61BE9D69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270A7053-F570-48AE-B2FE-A0197F94DE5F}"/>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131A4364-1A62-49B8-969B-FB800F1A75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FFF05BF-52D3-4EF9-A3DA-35627D4095D9}"/>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2133239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15F7967-99A0-47BD-B019-FE801ADE26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385CE831-8DAB-485F-95A0-38F4713E0D9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906CC20-7F43-4B8B-A810-4AC07F5CB428}"/>
              </a:ext>
            </a:extLst>
          </p:cNvPr>
          <p:cNvSpPr>
            <a:spLocks noGrp="1"/>
          </p:cNvSpPr>
          <p:nvPr>
            <p:ph type="dt" sz="half" idx="10"/>
          </p:nvPr>
        </p:nvSpPr>
        <p:spPr/>
        <p:txBody>
          <a:body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967C6254-D473-4597-AA02-2ED982B06D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9992FF6F-8928-48B7-ADA4-A018E971E9AD}"/>
              </a:ext>
            </a:extLst>
          </p:cNvPr>
          <p:cNvSpPr>
            <a:spLocks noGrp="1"/>
          </p:cNvSpPr>
          <p:nvPr>
            <p:ph type="sldNum" sz="quarter" idx="12"/>
          </p:nvPr>
        </p:nvSpPr>
        <p:spPr/>
        <p:txBody>
          <a:bodyPr/>
          <a:lstStyle/>
          <a:p>
            <a:fld id="{EF7B9543-91AA-4532-8720-A3DA50BCEEB3}" type="slidenum">
              <a:rPr lang="en-US" smtClean="0"/>
              <a:t>‹#›</a:t>
            </a:fld>
            <a:endParaRPr lang="en-US"/>
          </a:p>
        </p:txBody>
      </p:sp>
    </p:spTree>
    <p:extLst>
      <p:ext uri="{BB962C8B-B14F-4D97-AF65-F5344CB8AC3E}">
        <p14:creationId xmlns:p14="http://schemas.microsoft.com/office/powerpoint/2010/main" val="1910893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B35A6ABD-629C-496F-A352-6E5949AFB1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DFBE58C-C015-4BF2-806C-A9BF8AB0E5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0B07E09-3759-4DD9-ACFA-C1DD7DF36E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596E44-3230-4499-8B6C-4ECDE38C8168}" type="datetimeFigureOut">
              <a:rPr lang="en-US" smtClean="0"/>
              <a:t>6/11/2020</a:t>
            </a:fld>
            <a:endParaRPr lang="en-US"/>
          </a:p>
        </p:txBody>
      </p:sp>
      <p:sp>
        <p:nvSpPr>
          <p:cNvPr id="5" name="Footer Placeholder 4">
            <a:extLst>
              <a:ext uri="{FF2B5EF4-FFF2-40B4-BE49-F238E27FC236}">
                <a16:creationId xmlns="" xmlns:a16="http://schemas.microsoft.com/office/drawing/2014/main" id="{13A3DAEB-1CB7-4194-BDB1-E857E7F49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9FA7D124-257F-4593-B935-D8D195C7C8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7B9543-91AA-4532-8720-A3DA50BCEEB3}" type="slidenum">
              <a:rPr lang="en-US" smtClean="0"/>
              <a:t>‹#›</a:t>
            </a:fld>
            <a:endParaRPr lang="en-US"/>
          </a:p>
        </p:txBody>
      </p:sp>
    </p:spTree>
    <p:extLst>
      <p:ext uri="{BB962C8B-B14F-4D97-AF65-F5344CB8AC3E}">
        <p14:creationId xmlns:p14="http://schemas.microsoft.com/office/powerpoint/2010/main" val="6601000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chart" Target="../charts/chart1.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g"/><Relationship Id="rId7"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4.png"/><Relationship Id="rId9" Type="http://schemas.openxmlformats.org/officeDocument/2006/relationships/image" Target="../media/image5.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9.jpe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B9374A-0861-456D-BFBF-6A60ADDA11C1}"/>
              </a:ext>
            </a:extLst>
          </p:cNvPr>
          <p:cNvSpPr>
            <a:spLocks noGrp="1"/>
          </p:cNvSpPr>
          <p:nvPr>
            <p:ph type="ctrTitle"/>
          </p:nvPr>
        </p:nvSpPr>
        <p:spPr>
          <a:xfrm>
            <a:off x="1524000" y="3814913"/>
            <a:ext cx="9273702" cy="1018064"/>
          </a:xfrm>
        </p:spPr>
        <p:txBody>
          <a:bodyPr>
            <a:normAutofit/>
          </a:bodyPr>
          <a:lstStyle/>
          <a:p>
            <a:r>
              <a:rPr lang="en-US" dirty="0" smtClean="0"/>
              <a:t>Monetize Your Art</a:t>
            </a:r>
            <a:endParaRPr lang="en-US" dirty="0"/>
          </a:p>
        </p:txBody>
      </p:sp>
      <p:sp>
        <p:nvSpPr>
          <p:cNvPr id="3" name="Subtitle 2">
            <a:extLst>
              <a:ext uri="{FF2B5EF4-FFF2-40B4-BE49-F238E27FC236}">
                <a16:creationId xmlns="" xmlns:a16="http://schemas.microsoft.com/office/drawing/2014/main" id="{D3E4FC38-787E-4EC0-A714-E35923AAABC6}"/>
              </a:ext>
            </a:extLst>
          </p:cNvPr>
          <p:cNvSpPr>
            <a:spLocks noGrp="1"/>
          </p:cNvSpPr>
          <p:nvPr>
            <p:ph type="subTitle" idx="1"/>
          </p:nvPr>
        </p:nvSpPr>
        <p:spPr>
          <a:xfrm>
            <a:off x="1524000" y="5019633"/>
            <a:ext cx="9144000" cy="1435787"/>
          </a:xfrm>
        </p:spPr>
        <p:txBody>
          <a:bodyPr>
            <a:normAutofit/>
          </a:bodyPr>
          <a:lstStyle/>
          <a:p>
            <a:endParaRPr lang="en-US" dirty="0" smtClean="0">
              <a:latin typeface="Raleway Light" panose="020B0403030101060003" pitchFamily="34" charset="0"/>
            </a:endParaRPr>
          </a:p>
          <a:p>
            <a:r>
              <a:rPr lang="en-US" dirty="0" smtClean="0">
                <a:latin typeface="Raleway Light" panose="020B0403030101060003" pitchFamily="34" charset="0"/>
              </a:rPr>
              <a:t>Delievered in </a:t>
            </a:r>
            <a:r>
              <a:rPr lang="en-CA" dirty="0">
                <a:latin typeface="Raleway Light" panose="020B0403030101060003" pitchFamily="34" charset="0"/>
              </a:rPr>
              <a:t>partnership </a:t>
            </a:r>
            <a:r>
              <a:rPr lang="en-US" dirty="0" smtClean="0">
                <a:latin typeface="Raleway Light" panose="020B0403030101060003" pitchFamily="34" charset="0"/>
              </a:rPr>
              <a:t>with</a:t>
            </a:r>
            <a:endParaRPr lang="en-US" dirty="0">
              <a:latin typeface="Raleway Light" panose="020B0403030101060003" pitchFamily="34" charset="0"/>
            </a:endParaRPr>
          </a:p>
        </p:txBody>
      </p:sp>
      <p:pic>
        <p:nvPicPr>
          <p:cNvPr id="5" name="Picture 4">
            <a:extLst>
              <a:ext uri="{FF2B5EF4-FFF2-40B4-BE49-F238E27FC236}">
                <a16:creationId xmlns="" xmlns:a16="http://schemas.microsoft.com/office/drawing/2014/main" id="{52A5785C-E8A2-4518-83C8-BF27032ADFEA}"/>
              </a:ext>
            </a:extLst>
          </p:cNvPr>
          <p:cNvPicPr>
            <a:picLocks noChangeAspect="1"/>
          </p:cNvPicPr>
          <p:nvPr/>
        </p:nvPicPr>
        <p:blipFill rotWithShape="1">
          <a:blip r:embed="rId2">
            <a:extLst>
              <a:ext uri="{28A0092B-C50C-407E-A947-70E740481C1C}">
                <a14:useLocalDpi xmlns:a14="http://schemas.microsoft.com/office/drawing/2010/main" val="0"/>
              </a:ext>
            </a:extLst>
          </a:blip>
          <a:srcRect t="29462" b="26615"/>
          <a:stretch/>
        </p:blipFill>
        <p:spPr>
          <a:xfrm>
            <a:off x="0" y="-23363"/>
            <a:ext cx="12192000" cy="3579780"/>
          </a:xfrm>
          <a:prstGeom prst="rect">
            <a:avLst/>
          </a:prstGeom>
        </p:spPr>
      </p:pic>
      <p:pic>
        <p:nvPicPr>
          <p:cNvPr id="7" name="Picture 6">
            <a:extLst>
              <a:ext uri="{FF2B5EF4-FFF2-40B4-BE49-F238E27FC236}">
                <a16:creationId xmlns="" xmlns:a16="http://schemas.microsoft.com/office/drawing/2014/main" id="{A35326D8-0186-4A51-8A92-5E7738481D4D}"/>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6" name="Google Shape;96;p13" descr="C:\Users\Mark\Downloads\Kerr-Logo-01.jpg"/>
          <p:cNvPicPr preferRelativeResize="0"/>
          <p:nvPr/>
        </p:nvPicPr>
        <p:blipFill rotWithShape="1">
          <a:blip r:embed="rId3">
            <a:alphaModFix/>
          </a:blip>
          <a:srcRect l="21656" t="27562" r="19282" b="29126"/>
          <a:stretch/>
        </p:blipFill>
        <p:spPr>
          <a:xfrm>
            <a:off x="9339080" y="5344615"/>
            <a:ext cx="2071703" cy="785819"/>
          </a:xfrm>
          <a:prstGeom prst="rect">
            <a:avLst/>
          </a:prstGeom>
          <a:noFill/>
          <a:ln>
            <a:noFill/>
          </a:ln>
        </p:spPr>
      </p:pic>
      <p:pic>
        <p:nvPicPr>
          <p:cNvPr id="1026" name="Picture 2" descr="Image result for rbc found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350" y="5134493"/>
            <a:ext cx="2010109" cy="1206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3045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5" name="Shape 331"/>
          <p:cNvSpPr txBox="1">
            <a:spLocks noGrp="1"/>
          </p:cNvSpPr>
          <p:nvPr>
            <p:ph type="title"/>
          </p:nvPr>
        </p:nvSpPr>
        <p:spPr>
          <a:xfrm>
            <a:off x="628649" y="365126"/>
            <a:ext cx="10057071" cy="1325563"/>
          </a:xfrm>
          <a:prstGeom prst="rect">
            <a:avLst/>
          </a:prstGeom>
          <a:noFill/>
          <a:ln>
            <a:noFill/>
          </a:ln>
        </p:spPr>
        <p:txBody>
          <a:bodyPr spcFirstLastPara="1" wrap="square" lIns="91425" tIns="45700" rIns="91425" bIns="45700" anchor="ctr" anchorCtr="0">
            <a:noAutofit/>
          </a:bodyPr>
          <a:lstStyle/>
          <a:p>
            <a:pPr lvl="0">
              <a:spcBef>
                <a:spcPts val="0"/>
              </a:spcBef>
              <a:buClr>
                <a:srgbClr val="FF0066"/>
              </a:buClr>
              <a:buSzPts val="4400"/>
            </a:pPr>
            <a:r>
              <a:rPr lang="en-CA" b="1" dirty="0">
                <a:latin typeface="Keep Calm Med" pitchFamily="2" charset="0"/>
                <a:ea typeface="Century Gothic"/>
                <a:cs typeface="Century Gothic"/>
                <a:sym typeface="Century Gothic"/>
              </a:rPr>
              <a:t>First, some review…</a:t>
            </a:r>
            <a:endParaRPr sz="4400" b="1" i="0" u="none" strike="noStrike" cap="none" dirty="0">
              <a:latin typeface="Raleway ExtraBold" panose="020B0903030101060003" pitchFamily="34" charset="0"/>
              <a:ea typeface="Century Gothic"/>
              <a:cs typeface="Century Gothic"/>
              <a:sym typeface="Century Gothic"/>
            </a:endParaRPr>
          </a:p>
        </p:txBody>
      </p:sp>
      <p:sp>
        <p:nvSpPr>
          <p:cNvPr id="9" name="Shape 108"/>
          <p:cNvSpPr txBox="1">
            <a:spLocks/>
          </p:cNvSpPr>
          <p:nvPr/>
        </p:nvSpPr>
        <p:spPr>
          <a:xfrm>
            <a:off x="698175" y="1417638"/>
            <a:ext cx="8229600" cy="4526100"/>
          </a:xfrm>
          <a:prstGeom prst="rect">
            <a:avLst/>
          </a:prstGeom>
          <a:noFill/>
          <a:ln>
            <a:noFill/>
          </a:ln>
        </p:spPr>
        <p:txBody>
          <a:bodyPr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endParaRPr lang="en-CA" dirty="0" smtClean="0">
              <a:latin typeface="Raleway" panose="020B0503030101060003" pitchFamily="34" charset="0"/>
            </a:endParaRPr>
          </a:p>
          <a:p>
            <a:pPr marL="342900" indent="-342900">
              <a:spcBef>
                <a:spcPts val="640"/>
              </a:spcBef>
              <a:buClr>
                <a:schemeClr val="dk1"/>
              </a:buClr>
              <a:buSzPct val="100000"/>
              <a:buFont typeface="Arial"/>
              <a:buChar char="•"/>
            </a:pPr>
            <a:r>
              <a:rPr lang="en-CA" dirty="0" smtClean="0">
                <a:solidFill>
                  <a:schemeClr val="dk1"/>
                </a:solidFill>
                <a:latin typeface="+mj-lt"/>
                <a:ea typeface="Calibri"/>
                <a:cs typeface="Calibri"/>
                <a:sym typeface="Calibri"/>
              </a:rPr>
              <a:t>What are your SMART goals?</a:t>
            </a:r>
            <a:endParaRPr lang="en-CA" dirty="0" smtClean="0">
              <a:solidFill>
                <a:schemeClr val="dk1"/>
              </a:solidFill>
              <a:latin typeface="+mj-lt"/>
              <a:cs typeface="Calibri"/>
              <a:sym typeface="Calibri"/>
            </a:endParaRPr>
          </a:p>
        </p:txBody>
      </p:sp>
    </p:spTree>
    <p:extLst>
      <p:ext uri="{BB962C8B-B14F-4D97-AF65-F5344CB8AC3E}">
        <p14:creationId xmlns:p14="http://schemas.microsoft.com/office/powerpoint/2010/main" val="14549947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DB8E21-11A6-407A-AEE9-FAF2E0C0DC76}"/>
              </a:ext>
            </a:extLst>
          </p:cNvPr>
          <p:cNvSpPr>
            <a:spLocks noGrp="1"/>
          </p:cNvSpPr>
          <p:nvPr>
            <p:ph type="title"/>
          </p:nvPr>
        </p:nvSpPr>
        <p:spPr>
          <a:xfrm>
            <a:off x="204737" y="2434075"/>
            <a:ext cx="11782525" cy="2096653"/>
          </a:xfrm>
        </p:spPr>
        <p:txBody>
          <a:bodyPr>
            <a:noAutofit/>
          </a:bodyPr>
          <a:lstStyle/>
          <a:p>
            <a:pPr algn="ctr"/>
            <a:r>
              <a:rPr lang="en-CA" sz="19900" dirty="0" smtClean="0">
                <a:solidFill>
                  <a:srgbClr val="FF0000"/>
                </a:solidFill>
                <a:sym typeface="Century Gothic"/>
              </a:rPr>
              <a:t>PITCH</a:t>
            </a:r>
            <a:endParaRPr lang="en-US" sz="19900" dirty="0">
              <a:solidFill>
                <a:srgbClr val="FF0000"/>
              </a:solidFill>
            </a:endParaRPr>
          </a:p>
        </p:txBody>
      </p:sp>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Tree>
    <p:extLst>
      <p:ext uri="{BB962C8B-B14F-4D97-AF65-F5344CB8AC3E}">
        <p14:creationId xmlns:p14="http://schemas.microsoft.com/office/powerpoint/2010/main" val="12819905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Pitch Day!</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Saturday June 20, 12pm</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4 minute </a:t>
            </a:r>
            <a:r>
              <a:rPr lang="en-CA" dirty="0" smtClean="0">
                <a:solidFill>
                  <a:schemeClr val="dk1"/>
                </a:solidFill>
                <a:latin typeface="Raleway" panose="020B0503030101060003" pitchFamily="34" charset="0"/>
                <a:ea typeface="Century Gothic"/>
                <a:cs typeface="Century Gothic"/>
                <a:sym typeface="Century Gothic"/>
              </a:rPr>
              <a:t>pitch presentation</a:t>
            </a:r>
            <a:endParaRPr lang="en-CA" dirty="0" smtClean="0">
              <a:solidFill>
                <a:schemeClr val="dk1"/>
              </a:solidFill>
              <a:latin typeface="Raleway" panose="020B0503030101060003" pitchFamily="34" charset="0"/>
              <a:ea typeface="Century Gothic"/>
              <a:cs typeface="Century Gothic"/>
              <a:sym typeface="Century Gothic"/>
            </a:endParaRPr>
          </a:p>
          <a:p>
            <a:pPr>
              <a:lnSpc>
                <a:spcPct val="150000"/>
              </a:lnSpc>
              <a:spcBef>
                <a:spcPts val="0"/>
              </a:spcBef>
            </a:pPr>
            <a:r>
              <a:rPr lang="en-CA" dirty="0">
                <a:solidFill>
                  <a:schemeClr val="dk1"/>
                </a:solidFill>
                <a:latin typeface="Raleway" panose="020B0503030101060003" pitchFamily="34" charset="0"/>
                <a:ea typeface="Century Gothic"/>
                <a:cs typeface="Century Gothic"/>
                <a:sym typeface="Century Gothic"/>
              </a:rPr>
              <a:t>6</a:t>
            </a:r>
            <a:r>
              <a:rPr lang="en-CA" dirty="0" smtClean="0">
                <a:solidFill>
                  <a:schemeClr val="dk1"/>
                </a:solidFill>
                <a:latin typeface="Raleway" panose="020B0503030101060003" pitchFamily="34" charset="0"/>
                <a:ea typeface="Century Gothic"/>
                <a:cs typeface="Century Gothic"/>
                <a:sym typeface="Century Gothic"/>
              </a:rPr>
              <a:t> minute Q&amp;A</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a:t>
            </a:r>
            <a:r>
              <a:rPr lang="en-CA" dirty="0">
                <a:solidFill>
                  <a:schemeClr val="dk1"/>
                </a:solidFill>
                <a:latin typeface="Raleway" panose="020B0503030101060003" pitchFamily="34" charset="0"/>
                <a:ea typeface="Century Gothic"/>
                <a:cs typeface="Century Gothic"/>
                <a:sym typeface="Century Gothic"/>
              </a:rPr>
              <a:t>5</a:t>
            </a:r>
            <a:r>
              <a:rPr lang="en-CA" dirty="0" smtClean="0">
                <a:solidFill>
                  <a:schemeClr val="dk1"/>
                </a:solidFill>
                <a:latin typeface="Raleway" panose="020B0503030101060003" pitchFamily="34" charset="0"/>
                <a:ea typeface="Century Gothic"/>
                <a:cs typeface="Century Gothic"/>
                <a:sym typeface="Century Gothic"/>
              </a:rPr>
              <a:t>00 Grant for 3 participants</a:t>
            </a:r>
          </a:p>
        </p:txBody>
      </p:sp>
    </p:spTree>
    <p:extLst>
      <p:ext uri="{BB962C8B-B14F-4D97-AF65-F5344CB8AC3E}">
        <p14:creationId xmlns:p14="http://schemas.microsoft.com/office/powerpoint/2010/main" val="171637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WHAT IS A PITCH?</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An opportunity to invite investment</a:t>
            </a:r>
          </a:p>
          <a:p>
            <a:pPr lvl="1">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In you</a:t>
            </a:r>
          </a:p>
          <a:p>
            <a:pPr lvl="1">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In your business</a:t>
            </a:r>
          </a:p>
          <a:p>
            <a:pPr lvl="1">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In where you’re going</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People invest in </a:t>
            </a:r>
            <a:r>
              <a:rPr lang="en-CA" b="1" dirty="0" smtClean="0">
                <a:solidFill>
                  <a:schemeClr val="dk1"/>
                </a:solidFill>
                <a:latin typeface="Raleway" panose="020B0503030101060003" pitchFamily="34" charset="0"/>
                <a:ea typeface="Century Gothic"/>
                <a:cs typeface="Century Gothic"/>
                <a:sym typeface="Century Gothic"/>
              </a:rPr>
              <a:t>stories</a:t>
            </a:r>
            <a:r>
              <a:rPr lang="en-CA" dirty="0" smtClean="0">
                <a:solidFill>
                  <a:schemeClr val="dk1"/>
                </a:solidFill>
                <a:latin typeface="Raleway" panose="020B0503030101060003" pitchFamily="34" charset="0"/>
                <a:ea typeface="Century Gothic"/>
                <a:cs typeface="Century Gothic"/>
                <a:sym typeface="Century Gothic"/>
              </a:rPr>
              <a:t>.</a:t>
            </a:r>
          </a:p>
          <a:p>
            <a:pPr>
              <a:lnSpc>
                <a:spcPct val="150000"/>
              </a:lnSpc>
              <a:spcBef>
                <a:spcPts val="0"/>
              </a:spcBef>
            </a:pPr>
            <a:endParaRPr lang="en-CA" dirty="0" smtClean="0">
              <a:solidFill>
                <a:schemeClr val="dk1"/>
              </a:solidFill>
              <a:latin typeface="Raleway" panose="020B0503030101060003" pitchFamily="34" charset="0"/>
              <a:ea typeface="Century Gothic"/>
              <a:cs typeface="Century Gothic"/>
              <a:sym typeface="Century Gothic"/>
            </a:endParaRPr>
          </a:p>
        </p:txBody>
      </p:sp>
    </p:spTree>
    <p:extLst>
      <p:ext uri="{BB962C8B-B14F-4D97-AF65-F5344CB8AC3E}">
        <p14:creationId xmlns:p14="http://schemas.microsoft.com/office/powerpoint/2010/main" val="370623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xEl>
                                              <p:pRg st="2" end="2"/>
                                            </p:txEl>
                                          </p:spTgt>
                                        </p:tgtEl>
                                        <p:attrNameLst>
                                          <p:attrName>style.visibility</p:attrName>
                                        </p:attrNameLst>
                                      </p:cBhvr>
                                      <p:to>
                                        <p:strVal val="visible"/>
                                      </p:to>
                                    </p:set>
                                    <p:animEffect transition="in" filter="fade">
                                      <p:cBhvr>
                                        <p:cTn id="13" dur="500"/>
                                        <p:tgtEl>
                                          <p:spTgt spid="1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xEl>
                                              <p:pRg st="3" end="3"/>
                                            </p:txEl>
                                          </p:spTgt>
                                        </p:tgtEl>
                                        <p:attrNameLst>
                                          <p:attrName>style.visibility</p:attrName>
                                        </p:attrNameLst>
                                      </p:cBhvr>
                                      <p:to>
                                        <p:strVal val="visible"/>
                                      </p:to>
                                    </p:set>
                                    <p:animEffect transition="in" filter="fade">
                                      <p:cBhvr>
                                        <p:cTn id="16" dur="500"/>
                                        <p:tgtEl>
                                          <p:spTgt spid="1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animEffect transition="in" filter="fade">
                                      <p:cBhvr>
                                        <p:cTn id="21"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Before we begin</a:t>
            </a:r>
            <a:endParaRPr dirty="0"/>
          </a:p>
        </p:txBody>
      </p:sp>
      <p:sp>
        <p:nvSpPr>
          <p:cNvPr id="13" name="Shape 107"/>
          <p:cNvSpPr txBox="1">
            <a:spLocks/>
          </p:cNvSpPr>
          <p:nvPr/>
        </p:nvSpPr>
        <p:spPr>
          <a:xfrm>
            <a:off x="628649" y="2167012"/>
            <a:ext cx="10853601" cy="3430600"/>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There’s a difference in pitching for yourself vs for others.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Avoid making yourself feel good.</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Focus on making others </a:t>
            </a:r>
            <a:r>
              <a:rPr lang="en-CA" b="1" i="1" dirty="0" smtClean="0">
                <a:solidFill>
                  <a:schemeClr val="dk1"/>
                </a:solidFill>
                <a:latin typeface="Raleway" panose="020B0503030101060003" pitchFamily="34" charset="0"/>
                <a:ea typeface="Century Gothic"/>
                <a:cs typeface="Century Gothic"/>
                <a:sym typeface="Century Gothic"/>
              </a:rPr>
              <a:t>UNDERSTAND</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“Does </a:t>
            </a:r>
            <a:r>
              <a:rPr lang="en-CA" b="1" i="1" dirty="0" smtClean="0">
                <a:solidFill>
                  <a:schemeClr val="dk1"/>
                </a:solidFill>
                <a:latin typeface="Raleway" panose="020B0503030101060003" pitchFamily="34" charset="0"/>
                <a:ea typeface="Century Gothic"/>
                <a:cs typeface="Century Gothic"/>
                <a:sym typeface="Century Gothic"/>
              </a:rPr>
              <a:t>THIS</a:t>
            </a:r>
            <a:r>
              <a:rPr lang="en-CA" dirty="0" smtClean="0">
                <a:solidFill>
                  <a:schemeClr val="dk1"/>
                </a:solidFill>
                <a:latin typeface="Raleway" panose="020B0503030101060003" pitchFamily="34" charset="0"/>
                <a:ea typeface="Century Gothic"/>
                <a:cs typeface="Century Gothic"/>
                <a:sym typeface="Century Gothic"/>
              </a:rPr>
              <a:t> audience understand what I </a:t>
            </a:r>
            <a:r>
              <a:rPr lang="en-CA" b="1" dirty="0" smtClean="0">
                <a:solidFill>
                  <a:schemeClr val="dk1"/>
                </a:solidFill>
                <a:latin typeface="Raleway" panose="020B0503030101060003" pitchFamily="34" charset="0"/>
                <a:ea typeface="Century Gothic"/>
                <a:cs typeface="Century Gothic"/>
                <a:sym typeface="Century Gothic"/>
              </a:rPr>
              <a:t>actually</a:t>
            </a:r>
            <a:r>
              <a:rPr lang="en-CA" dirty="0" smtClean="0">
                <a:solidFill>
                  <a:schemeClr val="dk1"/>
                </a:solidFill>
                <a:latin typeface="Raleway" panose="020B0503030101060003" pitchFamily="34" charset="0"/>
                <a:ea typeface="Century Gothic"/>
                <a:cs typeface="Century Gothic"/>
                <a:sym typeface="Century Gothic"/>
              </a:rPr>
              <a:t> do and why it’s important?”</a:t>
            </a:r>
          </a:p>
        </p:txBody>
      </p:sp>
    </p:spTree>
    <p:extLst>
      <p:ext uri="{BB962C8B-B14F-4D97-AF65-F5344CB8AC3E}">
        <p14:creationId xmlns:p14="http://schemas.microsoft.com/office/powerpoint/2010/main" val="3390929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What’s the difference?</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sz="2400" b="1" dirty="0" smtClean="0">
                <a:solidFill>
                  <a:schemeClr val="dk1"/>
                </a:solidFill>
                <a:latin typeface="Raleway" panose="020B0503030101060003" pitchFamily="34" charset="0"/>
                <a:ea typeface="Century Gothic"/>
                <a:cs typeface="Century Gothic"/>
                <a:sym typeface="Century Gothic"/>
              </a:rPr>
              <a:t>Pitch A</a:t>
            </a:r>
          </a:p>
          <a:p>
            <a:pPr lvl="1">
              <a:lnSpc>
                <a:spcPct val="150000"/>
              </a:lnSpc>
              <a:spcBef>
                <a:spcPts val="0"/>
              </a:spcBef>
            </a:pPr>
            <a:r>
              <a:rPr lang="en-CA" sz="2000" dirty="0" smtClean="0">
                <a:solidFill>
                  <a:schemeClr val="dk1"/>
                </a:solidFill>
                <a:latin typeface="Raleway" panose="020B0503030101060003" pitchFamily="34" charset="0"/>
                <a:ea typeface="Century Gothic"/>
                <a:cs typeface="Century Gothic"/>
                <a:sym typeface="Century Gothic"/>
              </a:rPr>
              <a:t>“</a:t>
            </a:r>
            <a:r>
              <a:rPr lang="en-CA" sz="2000" dirty="0" smtClean="0">
                <a:latin typeface="Raleway" panose="020B0503030101060003" pitchFamily="34" charset="0"/>
              </a:rPr>
              <a:t>We empower individuals </a:t>
            </a:r>
            <a:r>
              <a:rPr lang="en-CA" sz="2000" dirty="0">
                <a:latin typeface="Raleway" panose="020B0503030101060003" pitchFamily="34" charset="0"/>
              </a:rPr>
              <a:t>to get inspired by technology and collect items for their life that are typically very costly, on a millennial budget </a:t>
            </a:r>
            <a:r>
              <a:rPr lang="en-CA" sz="2000" dirty="0" smtClean="0">
                <a:solidFill>
                  <a:schemeClr val="dk1"/>
                </a:solidFill>
                <a:latin typeface="Raleway" panose="020B0503030101060003" pitchFamily="34" charset="0"/>
                <a:ea typeface="Century Gothic"/>
                <a:cs typeface="Century Gothic"/>
                <a:sym typeface="Century Gothic"/>
              </a:rPr>
              <a:t>”</a:t>
            </a:r>
          </a:p>
          <a:p>
            <a:pPr>
              <a:lnSpc>
                <a:spcPct val="150000"/>
              </a:lnSpc>
              <a:spcBef>
                <a:spcPts val="0"/>
              </a:spcBef>
            </a:pPr>
            <a:r>
              <a:rPr lang="en-CA" sz="2400" b="1" dirty="0" smtClean="0">
                <a:latin typeface="Raleway" panose="020B0503030101060003" pitchFamily="34" charset="0"/>
              </a:rPr>
              <a:t>Pitch B</a:t>
            </a:r>
          </a:p>
          <a:p>
            <a:pPr lvl="1">
              <a:lnSpc>
                <a:spcPct val="150000"/>
              </a:lnSpc>
              <a:spcBef>
                <a:spcPts val="0"/>
              </a:spcBef>
            </a:pPr>
            <a:r>
              <a:rPr lang="en-CA" sz="2000" dirty="0" smtClean="0">
                <a:latin typeface="Raleway" panose="020B0503030101060003" pitchFamily="34" charset="0"/>
              </a:rPr>
              <a:t>“Our mobile and web app provides tech enthusiasts on a budget with a streamlined and easy to use marketplace where they can buy second-hand gadgets ready for a new life”</a:t>
            </a:r>
            <a:endParaRPr lang="en-CA" sz="2000" dirty="0" smtClean="0">
              <a:latin typeface="Raleway" panose="020B0503030101060003" pitchFamily="34" charset="0"/>
              <a:ea typeface="Century Gothic"/>
              <a:cs typeface="Century Gothic"/>
              <a:sym typeface="Century Gothic"/>
            </a:endParaRPr>
          </a:p>
          <a:p>
            <a:pPr>
              <a:lnSpc>
                <a:spcPct val="150000"/>
              </a:lnSpc>
              <a:spcBef>
                <a:spcPts val="0"/>
              </a:spcBef>
            </a:pPr>
            <a:endParaRPr lang="en-CA" sz="2400" dirty="0">
              <a:solidFill>
                <a:schemeClr val="dk1"/>
              </a:solidFill>
              <a:latin typeface="Raleway" panose="020B0503030101060003" pitchFamily="34" charset="0"/>
              <a:ea typeface="Century Gothic"/>
              <a:cs typeface="Century Gothic"/>
              <a:sym typeface="Century Gothic"/>
            </a:endParaRPr>
          </a:p>
        </p:txBody>
      </p:sp>
    </p:spTree>
    <p:extLst>
      <p:ext uri="{BB962C8B-B14F-4D97-AF65-F5344CB8AC3E}">
        <p14:creationId xmlns:p14="http://schemas.microsoft.com/office/powerpoint/2010/main" val="76375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xEl>
                                              <p:pRg st="1" end="1"/>
                                            </p:txEl>
                                          </p:spTgt>
                                        </p:tgtEl>
                                        <p:attrNameLst>
                                          <p:attrName>style.visibility</p:attrName>
                                        </p:attrNameLst>
                                      </p:cBhvr>
                                      <p:to>
                                        <p:strVal val="visible"/>
                                      </p:to>
                                    </p:set>
                                    <p:animEffect transition="in" filter="fade">
                                      <p:cBhvr>
                                        <p:cTn id="10" dur="500"/>
                                        <p:tgtEl>
                                          <p:spTgt spid="1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xEl>
                                              <p:pRg st="2" end="2"/>
                                            </p:txEl>
                                          </p:spTgt>
                                        </p:tgtEl>
                                        <p:attrNameLst>
                                          <p:attrName>style.visibility</p:attrName>
                                        </p:attrNameLst>
                                      </p:cBhvr>
                                      <p:to>
                                        <p:strVal val="visible"/>
                                      </p:to>
                                    </p:set>
                                    <p:animEffect transition="in" filter="fade">
                                      <p:cBhvr>
                                        <p:cTn id="15" dur="500"/>
                                        <p:tgtEl>
                                          <p:spTgt spid="1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xEl>
                                              <p:pRg st="3" end="3"/>
                                            </p:txEl>
                                          </p:spTgt>
                                        </p:tgtEl>
                                        <p:attrNameLst>
                                          <p:attrName>style.visibility</p:attrName>
                                        </p:attrNameLst>
                                      </p:cBhvr>
                                      <p:to>
                                        <p:strVal val="visible"/>
                                      </p:to>
                                    </p:set>
                                    <p:animEffect transition="in" filter="fade">
                                      <p:cBhvr>
                                        <p:cTn id="18"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DB8E21-11A6-407A-AEE9-FAF2E0C0DC76}"/>
              </a:ext>
            </a:extLst>
          </p:cNvPr>
          <p:cNvSpPr>
            <a:spLocks noGrp="1"/>
          </p:cNvSpPr>
          <p:nvPr>
            <p:ph type="title"/>
          </p:nvPr>
        </p:nvSpPr>
        <p:spPr>
          <a:xfrm>
            <a:off x="204737" y="2434075"/>
            <a:ext cx="11782525" cy="2096653"/>
          </a:xfrm>
        </p:spPr>
        <p:txBody>
          <a:bodyPr>
            <a:noAutofit/>
          </a:bodyPr>
          <a:lstStyle/>
          <a:p>
            <a:pPr algn="ctr"/>
            <a:r>
              <a:rPr lang="en-CA" sz="9600" dirty="0" smtClean="0">
                <a:sym typeface="Century Gothic"/>
              </a:rPr>
              <a:t>Pitch Structure:</a:t>
            </a:r>
            <a:endParaRPr lang="en-US" sz="16600" dirty="0"/>
          </a:p>
        </p:txBody>
      </p:sp>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Tree>
    <p:extLst>
      <p:ext uri="{BB962C8B-B14F-4D97-AF65-F5344CB8AC3E}">
        <p14:creationId xmlns:p14="http://schemas.microsoft.com/office/powerpoint/2010/main" val="1200412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The Introduction</a:t>
            </a:r>
            <a:endParaRPr dirty="0"/>
          </a:p>
        </p:txBody>
      </p:sp>
      <p:sp>
        <p:nvSpPr>
          <p:cNvPr id="13" name="Shape 107"/>
          <p:cNvSpPr txBox="1">
            <a:spLocks/>
          </p:cNvSpPr>
          <p:nvPr/>
        </p:nvSpPr>
        <p:spPr>
          <a:xfrm>
            <a:off x="628648" y="1991914"/>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Who are you?</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Tell the audience something important about yourself</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Mention what kind of artist you are and what kind of art your business creates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Surface level </a:t>
            </a:r>
            <a:r>
              <a:rPr lang="en-CA" dirty="0" err="1" smtClean="0">
                <a:solidFill>
                  <a:schemeClr val="dk1"/>
                </a:solidFill>
                <a:latin typeface="Raleway" panose="020B0503030101060003" pitchFamily="34" charset="0"/>
                <a:ea typeface="Century Gothic"/>
                <a:cs typeface="Century Gothic"/>
                <a:sym typeface="Century Gothic"/>
              </a:rPr>
              <a:t>sh</a:t>
            </a:r>
            <a:r>
              <a:rPr lang="en-CA" dirty="0" smtClean="0">
                <a:solidFill>
                  <a:schemeClr val="dk1"/>
                </a:solidFill>
                <a:latin typeface="Raleway" panose="020B0503030101060003" pitchFamily="34" charset="0"/>
                <a:ea typeface="Century Gothic"/>
                <a:cs typeface="Century Gothic"/>
                <a:sym typeface="Century Gothic"/>
              </a:rPr>
              <a:t>*t </a:t>
            </a:r>
          </a:p>
        </p:txBody>
      </p:sp>
      <p:sp>
        <p:nvSpPr>
          <p:cNvPr id="2" name="TextBox 1"/>
          <p:cNvSpPr txBox="1"/>
          <p:nvPr/>
        </p:nvSpPr>
        <p:spPr>
          <a:xfrm>
            <a:off x="628649" y="5626419"/>
            <a:ext cx="2965622" cy="369332"/>
          </a:xfrm>
          <a:prstGeom prst="rect">
            <a:avLst/>
          </a:prstGeom>
          <a:noFill/>
        </p:spPr>
        <p:txBody>
          <a:bodyPr wrap="square" rtlCol="0">
            <a:spAutoFit/>
          </a:bodyPr>
          <a:lstStyle/>
          <a:p>
            <a:r>
              <a:rPr lang="en-CA" dirty="0" smtClean="0"/>
              <a:t>(10 secs)</a:t>
            </a:r>
            <a:endParaRPr lang="en-CA" dirty="0"/>
          </a:p>
        </p:txBody>
      </p:sp>
    </p:spTree>
    <p:extLst>
      <p:ext uri="{BB962C8B-B14F-4D97-AF65-F5344CB8AC3E}">
        <p14:creationId xmlns:p14="http://schemas.microsoft.com/office/powerpoint/2010/main" val="2461515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The Problem</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a:solidFill>
                  <a:schemeClr val="dk1"/>
                </a:solidFill>
                <a:latin typeface="Raleway" panose="020B0503030101060003" pitchFamily="34" charset="0"/>
                <a:ea typeface="Century Gothic"/>
                <a:cs typeface="Century Gothic"/>
                <a:sym typeface="Century Gothic"/>
              </a:rPr>
              <a:t>What </a:t>
            </a:r>
            <a:r>
              <a:rPr lang="en-CA" dirty="0" smtClean="0">
                <a:solidFill>
                  <a:schemeClr val="dk1"/>
                </a:solidFill>
                <a:latin typeface="Raleway" panose="020B0503030101060003" pitchFamily="34" charset="0"/>
                <a:ea typeface="Century Gothic"/>
                <a:cs typeface="Century Gothic"/>
                <a:sym typeface="Century Gothic"/>
              </a:rPr>
              <a:t>problem are you solving with your art?</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Who has this problem?</a:t>
            </a:r>
          </a:p>
          <a:p>
            <a:pPr>
              <a:lnSpc>
                <a:spcPct val="150000"/>
              </a:lnSpc>
              <a:spcBef>
                <a:spcPts val="0"/>
              </a:spcBef>
            </a:pPr>
            <a:r>
              <a:rPr lang="en-CA" dirty="0">
                <a:solidFill>
                  <a:schemeClr val="dk1"/>
                </a:solidFill>
                <a:latin typeface="Raleway" panose="020B0503030101060003" pitchFamily="34" charset="0"/>
                <a:ea typeface="Century Gothic"/>
                <a:cs typeface="Century Gothic"/>
                <a:sym typeface="Century Gothic"/>
              </a:rPr>
              <a:t>Provide evidence that this problem </a:t>
            </a:r>
            <a:r>
              <a:rPr lang="en-CA" dirty="0" smtClean="0">
                <a:solidFill>
                  <a:schemeClr val="dk1"/>
                </a:solidFill>
                <a:latin typeface="Raleway" panose="020B0503030101060003" pitchFamily="34" charset="0"/>
                <a:ea typeface="Century Gothic"/>
                <a:cs typeface="Century Gothic"/>
                <a:sym typeface="Century Gothic"/>
              </a:rPr>
              <a:t>exists (use market research)</a:t>
            </a:r>
          </a:p>
        </p:txBody>
      </p:sp>
      <p:sp>
        <p:nvSpPr>
          <p:cNvPr id="8" name="TextBox 7"/>
          <p:cNvSpPr txBox="1"/>
          <p:nvPr/>
        </p:nvSpPr>
        <p:spPr>
          <a:xfrm>
            <a:off x="628649" y="5626418"/>
            <a:ext cx="8107578" cy="369332"/>
          </a:xfrm>
          <a:prstGeom prst="rect">
            <a:avLst/>
          </a:prstGeom>
          <a:noFill/>
        </p:spPr>
        <p:txBody>
          <a:bodyPr wrap="square" rtlCol="0">
            <a:spAutoFit/>
          </a:bodyPr>
          <a:lstStyle/>
          <a:p>
            <a:r>
              <a:rPr lang="en-CA" dirty="0" smtClean="0"/>
              <a:t>(75 sec) </a:t>
            </a:r>
            <a:endParaRPr lang="en-CA" dirty="0"/>
          </a:p>
        </p:txBody>
      </p:sp>
    </p:spTree>
    <p:extLst>
      <p:ext uri="{BB962C8B-B14F-4D97-AF65-F5344CB8AC3E}">
        <p14:creationId xmlns:p14="http://schemas.microsoft.com/office/powerpoint/2010/main" val="24828511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The Solution</a:t>
            </a:r>
            <a:endParaRPr dirty="0"/>
          </a:p>
        </p:txBody>
      </p:sp>
      <p:sp>
        <p:nvSpPr>
          <p:cNvPr id="13" name="Shape 107"/>
          <p:cNvSpPr txBox="1">
            <a:spLocks/>
          </p:cNvSpPr>
          <p:nvPr/>
        </p:nvSpPr>
        <p:spPr>
          <a:xfrm>
            <a:off x="628649" y="2167011"/>
            <a:ext cx="10274703"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How is your art a solution to this problem?</a:t>
            </a:r>
          </a:p>
          <a:p>
            <a:pPr>
              <a:lnSpc>
                <a:spcPct val="150000"/>
              </a:lnSpc>
              <a:spcBef>
                <a:spcPts val="0"/>
              </a:spcBef>
            </a:pPr>
            <a:r>
              <a:rPr lang="en-CA" dirty="0">
                <a:solidFill>
                  <a:schemeClr val="dk1"/>
                </a:solidFill>
                <a:latin typeface="Raleway" panose="020B0503030101060003" pitchFamily="34" charset="0"/>
                <a:ea typeface="Century Gothic"/>
                <a:cs typeface="Century Gothic"/>
                <a:sym typeface="Century Gothic"/>
              </a:rPr>
              <a:t>Make your value proposition </a:t>
            </a:r>
            <a:r>
              <a:rPr lang="en-CA" dirty="0" smtClean="0">
                <a:solidFill>
                  <a:schemeClr val="dk1"/>
                </a:solidFill>
                <a:latin typeface="Raleway" panose="020B0503030101060003" pitchFamily="34" charset="0"/>
                <a:ea typeface="Century Gothic"/>
                <a:cs typeface="Century Gothic"/>
                <a:sym typeface="Century Gothic"/>
              </a:rPr>
              <a:t>clear</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How do you know the customer is interested in your solution?</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Provide evidence of traction</a:t>
            </a:r>
            <a:endParaRPr lang="en-CA" dirty="0">
              <a:solidFill>
                <a:schemeClr val="dk1"/>
              </a:solidFill>
              <a:latin typeface="Raleway" panose="020B0503030101060003" pitchFamily="34" charset="0"/>
              <a:ea typeface="Century Gothic"/>
              <a:cs typeface="Century Gothic"/>
              <a:sym typeface="Century Gothic"/>
            </a:endParaRPr>
          </a:p>
        </p:txBody>
      </p:sp>
      <p:sp>
        <p:nvSpPr>
          <p:cNvPr id="8" name="TextBox 7"/>
          <p:cNvSpPr txBox="1"/>
          <p:nvPr/>
        </p:nvSpPr>
        <p:spPr>
          <a:xfrm>
            <a:off x="463866" y="5859946"/>
            <a:ext cx="8107578" cy="369332"/>
          </a:xfrm>
          <a:prstGeom prst="rect">
            <a:avLst/>
          </a:prstGeom>
          <a:noFill/>
        </p:spPr>
        <p:txBody>
          <a:bodyPr wrap="square" rtlCol="0">
            <a:spAutoFit/>
          </a:bodyPr>
          <a:lstStyle/>
          <a:p>
            <a:r>
              <a:rPr lang="en-CA" dirty="0" smtClean="0"/>
              <a:t>(30 </a:t>
            </a:r>
            <a:r>
              <a:rPr lang="en-CA" dirty="0" err="1" smtClean="0"/>
              <a:t>secs</a:t>
            </a:r>
            <a:r>
              <a:rPr lang="en-CA" dirty="0" smtClean="0"/>
              <a:t>)</a:t>
            </a:r>
            <a:endParaRPr lang="en-CA" dirty="0"/>
          </a:p>
        </p:txBody>
      </p:sp>
    </p:spTree>
    <p:extLst>
      <p:ext uri="{BB962C8B-B14F-4D97-AF65-F5344CB8AC3E}">
        <p14:creationId xmlns:p14="http://schemas.microsoft.com/office/powerpoint/2010/main" val="8131250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What’s your Plan?</a:t>
            </a:r>
            <a:endParaRPr dirty="0"/>
          </a:p>
        </p:txBody>
      </p:sp>
      <p:sp>
        <p:nvSpPr>
          <p:cNvPr id="13" name="Shape 107"/>
          <p:cNvSpPr txBox="1">
            <a:spLocks/>
          </p:cNvSpPr>
          <p:nvPr/>
        </p:nvSpPr>
        <p:spPr>
          <a:xfrm>
            <a:off x="628649" y="2178586"/>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 are you working towards?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 are your SMART goals?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 are you trying to validate?</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What’s your MVP?</a:t>
            </a:r>
          </a:p>
        </p:txBody>
      </p:sp>
      <p:sp>
        <p:nvSpPr>
          <p:cNvPr id="7" name="TextBox 6"/>
          <p:cNvSpPr txBox="1"/>
          <p:nvPr/>
        </p:nvSpPr>
        <p:spPr>
          <a:xfrm>
            <a:off x="550827" y="5558324"/>
            <a:ext cx="8107578" cy="369332"/>
          </a:xfrm>
          <a:prstGeom prst="rect">
            <a:avLst/>
          </a:prstGeom>
          <a:noFill/>
        </p:spPr>
        <p:txBody>
          <a:bodyPr wrap="square" rtlCol="0">
            <a:spAutoFit/>
          </a:bodyPr>
          <a:lstStyle/>
          <a:p>
            <a:r>
              <a:rPr lang="en-CA" dirty="0" smtClean="0"/>
              <a:t>(</a:t>
            </a:r>
            <a:r>
              <a:rPr lang="en-CA" dirty="0" smtClean="0"/>
              <a:t>60</a:t>
            </a:r>
            <a:r>
              <a:rPr lang="en-CA" dirty="0" smtClean="0"/>
              <a:t> </a:t>
            </a:r>
            <a:r>
              <a:rPr lang="en-CA" dirty="0" err="1" smtClean="0"/>
              <a:t>secs</a:t>
            </a:r>
            <a:r>
              <a:rPr lang="en-CA" dirty="0" smtClean="0"/>
              <a:t>)</a:t>
            </a:r>
            <a:endParaRPr lang="en-CA" dirty="0"/>
          </a:p>
        </p:txBody>
      </p:sp>
    </p:spTree>
    <p:extLst>
      <p:ext uri="{BB962C8B-B14F-4D97-AF65-F5344CB8AC3E}">
        <p14:creationId xmlns:p14="http://schemas.microsoft.com/office/powerpoint/2010/main" val="3108267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What are you asking for?</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 do you need to make your goal a reality and how much will it cost?</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What are your total start-up costs?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How would you use the $500 grant? </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Make a case for why you </a:t>
            </a:r>
            <a:r>
              <a:rPr lang="en-CA" b="1" dirty="0" smtClean="0">
                <a:solidFill>
                  <a:schemeClr val="dk1"/>
                </a:solidFill>
                <a:latin typeface="Raleway" panose="020B0503030101060003" pitchFamily="34" charset="0"/>
                <a:ea typeface="Century Gothic"/>
                <a:cs typeface="Century Gothic"/>
                <a:sym typeface="Century Gothic"/>
              </a:rPr>
              <a:t>NEED</a:t>
            </a:r>
            <a:r>
              <a:rPr lang="en-CA" dirty="0" smtClean="0">
                <a:solidFill>
                  <a:schemeClr val="dk1"/>
                </a:solidFill>
                <a:latin typeface="Raleway" panose="020B0503030101060003" pitchFamily="34" charset="0"/>
                <a:ea typeface="Century Gothic"/>
                <a:cs typeface="Century Gothic"/>
                <a:sym typeface="Century Gothic"/>
              </a:rPr>
              <a:t> the money!</a:t>
            </a:r>
          </a:p>
        </p:txBody>
      </p:sp>
      <p:sp>
        <p:nvSpPr>
          <p:cNvPr id="8" name="TextBox 7"/>
          <p:cNvSpPr txBox="1"/>
          <p:nvPr/>
        </p:nvSpPr>
        <p:spPr>
          <a:xfrm>
            <a:off x="628649" y="5626418"/>
            <a:ext cx="8107578" cy="369332"/>
          </a:xfrm>
          <a:prstGeom prst="rect">
            <a:avLst/>
          </a:prstGeom>
          <a:noFill/>
        </p:spPr>
        <p:txBody>
          <a:bodyPr wrap="square" rtlCol="0">
            <a:spAutoFit/>
          </a:bodyPr>
          <a:lstStyle/>
          <a:p>
            <a:r>
              <a:rPr lang="en-CA" dirty="0" smtClean="0"/>
              <a:t>(55 </a:t>
            </a:r>
            <a:r>
              <a:rPr lang="en-CA" dirty="0" err="1" smtClean="0"/>
              <a:t>secs</a:t>
            </a:r>
            <a:r>
              <a:rPr lang="en-CA" dirty="0" smtClean="0"/>
              <a:t>)</a:t>
            </a:r>
            <a:endParaRPr lang="en-CA" dirty="0"/>
          </a:p>
        </p:txBody>
      </p:sp>
    </p:spTree>
    <p:extLst>
      <p:ext uri="{BB962C8B-B14F-4D97-AF65-F5344CB8AC3E}">
        <p14:creationId xmlns:p14="http://schemas.microsoft.com/office/powerpoint/2010/main" val="36354129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The Conclusion</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a:solidFill>
                  <a:schemeClr val="dk1"/>
                </a:solidFill>
                <a:latin typeface="Raleway" panose="020B0503030101060003" pitchFamily="34" charset="0"/>
                <a:ea typeface="Century Gothic"/>
                <a:cs typeface="Century Gothic"/>
                <a:sym typeface="Century Gothic"/>
              </a:rPr>
              <a:t>Wrap up the story and any other loose </a:t>
            </a:r>
            <a:r>
              <a:rPr lang="en-CA" dirty="0" smtClean="0">
                <a:solidFill>
                  <a:schemeClr val="dk1"/>
                </a:solidFill>
                <a:latin typeface="Raleway" panose="020B0503030101060003" pitchFamily="34" charset="0"/>
                <a:ea typeface="Century Gothic"/>
                <a:cs typeface="Century Gothic"/>
                <a:sym typeface="Century Gothic"/>
              </a:rPr>
              <a:t>ends</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Thank the panel and audience for their attention</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Invite questions and comments</a:t>
            </a:r>
          </a:p>
        </p:txBody>
      </p:sp>
      <p:sp>
        <p:nvSpPr>
          <p:cNvPr id="7" name="TextBox 6"/>
          <p:cNvSpPr txBox="1"/>
          <p:nvPr/>
        </p:nvSpPr>
        <p:spPr>
          <a:xfrm>
            <a:off x="628649" y="5626418"/>
            <a:ext cx="8107578" cy="369332"/>
          </a:xfrm>
          <a:prstGeom prst="rect">
            <a:avLst/>
          </a:prstGeom>
          <a:noFill/>
        </p:spPr>
        <p:txBody>
          <a:bodyPr wrap="square" rtlCol="0">
            <a:spAutoFit/>
          </a:bodyPr>
          <a:lstStyle/>
          <a:p>
            <a:r>
              <a:rPr lang="en-CA" dirty="0" smtClean="0"/>
              <a:t>(</a:t>
            </a:r>
            <a:r>
              <a:rPr lang="en-CA" dirty="0" smtClean="0"/>
              <a:t>10 </a:t>
            </a:r>
            <a:r>
              <a:rPr lang="en-CA" dirty="0" smtClean="0"/>
              <a:t>secs)</a:t>
            </a:r>
            <a:endParaRPr lang="en-CA" dirty="0"/>
          </a:p>
        </p:txBody>
      </p:sp>
    </p:spTree>
    <p:extLst>
      <p:ext uri="{BB962C8B-B14F-4D97-AF65-F5344CB8AC3E}">
        <p14:creationId xmlns:p14="http://schemas.microsoft.com/office/powerpoint/2010/main" val="20044518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Pitching Tips</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Speak with confidence</a:t>
            </a:r>
          </a:p>
          <a:p>
            <a:pPr lvl="1">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Confidence comes with practice!</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Practice, practice, and practice</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Embody your brand; dress, body language, and tone</a:t>
            </a:r>
          </a:p>
        </p:txBody>
      </p:sp>
    </p:spTree>
    <p:extLst>
      <p:ext uri="{BB962C8B-B14F-4D97-AF65-F5344CB8AC3E}">
        <p14:creationId xmlns:p14="http://schemas.microsoft.com/office/powerpoint/2010/main" val="908996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My Secret Sauce</a:t>
            </a:r>
            <a:endParaRPr dirty="0"/>
          </a:p>
        </p:txBody>
      </p:sp>
      <p:sp>
        <p:nvSpPr>
          <p:cNvPr id="13" name="Shape 107"/>
          <p:cNvSpPr txBox="1">
            <a:spLocks/>
          </p:cNvSpPr>
          <p:nvPr/>
        </p:nvSpPr>
        <p:spPr>
          <a:xfrm>
            <a:off x="628649" y="1933539"/>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lnSpc>
                <a:spcPct val="150000"/>
              </a:lnSpc>
              <a:spcBef>
                <a:spcPts val="0"/>
              </a:spcBef>
              <a:buFont typeface="+mj-lt"/>
              <a:buAutoNum type="arabicPeriod"/>
            </a:pPr>
            <a:r>
              <a:rPr lang="en-CA" dirty="0" smtClean="0">
                <a:solidFill>
                  <a:schemeClr val="dk1"/>
                </a:solidFill>
                <a:latin typeface="Raleway" panose="020B0503030101060003" pitchFamily="34" charset="0"/>
                <a:ea typeface="Century Gothic"/>
                <a:cs typeface="Century Gothic"/>
                <a:sym typeface="Century Gothic"/>
              </a:rPr>
              <a:t>Record your audio when practicing and use it as a shortcut around </a:t>
            </a:r>
            <a:r>
              <a:rPr lang="en-CA" dirty="0">
                <a:solidFill>
                  <a:schemeClr val="dk1"/>
                </a:solidFill>
                <a:latin typeface="Raleway" panose="020B0503030101060003" pitchFamily="34" charset="0"/>
                <a:ea typeface="Century Gothic"/>
                <a:cs typeface="Century Gothic"/>
                <a:sym typeface="Century Gothic"/>
              </a:rPr>
              <a:t>rehearsing</a:t>
            </a:r>
            <a:r>
              <a:rPr lang="en-CA" dirty="0" smtClean="0">
                <a:solidFill>
                  <a:schemeClr val="dk1"/>
                </a:solidFill>
                <a:latin typeface="Raleway" panose="020B0503030101060003" pitchFamily="34" charset="0"/>
                <a:ea typeface="Century Gothic"/>
                <a:cs typeface="Century Gothic"/>
                <a:sym typeface="Century Gothic"/>
              </a:rPr>
              <a:t> endlessly</a:t>
            </a:r>
          </a:p>
          <a:p>
            <a:pPr marL="514350" indent="-514350">
              <a:lnSpc>
                <a:spcPct val="150000"/>
              </a:lnSpc>
              <a:spcBef>
                <a:spcPts val="0"/>
              </a:spcBef>
              <a:buFont typeface="+mj-lt"/>
              <a:buAutoNum type="arabicPeriod"/>
            </a:pPr>
            <a:r>
              <a:rPr lang="en-CA" dirty="0" smtClean="0">
                <a:solidFill>
                  <a:schemeClr val="dk1"/>
                </a:solidFill>
                <a:latin typeface="Raleway" panose="020B0503030101060003" pitchFamily="34" charset="0"/>
                <a:ea typeface="Century Gothic"/>
                <a:cs typeface="Century Gothic"/>
                <a:sym typeface="Century Gothic"/>
              </a:rPr>
              <a:t>Practice the art of seamless transitions for a well flowing presentation</a:t>
            </a:r>
          </a:p>
          <a:p>
            <a:pPr marL="514350" indent="-514350">
              <a:lnSpc>
                <a:spcPct val="150000"/>
              </a:lnSpc>
              <a:spcBef>
                <a:spcPts val="0"/>
              </a:spcBef>
              <a:buFont typeface="+mj-lt"/>
              <a:buAutoNum type="arabicPeriod"/>
            </a:pPr>
            <a:r>
              <a:rPr lang="en-CA" dirty="0" smtClean="0">
                <a:solidFill>
                  <a:schemeClr val="dk1"/>
                </a:solidFill>
                <a:latin typeface="Raleway" panose="020B0503030101060003" pitchFamily="34" charset="0"/>
                <a:ea typeface="Century Gothic"/>
                <a:cs typeface="Century Gothic"/>
                <a:sym typeface="Century Gothic"/>
              </a:rPr>
              <a:t>Have a “secret slide” after your “thank you” slide that addresses a common question</a:t>
            </a:r>
          </a:p>
          <a:p>
            <a:pPr marL="514350" indent="-514350">
              <a:lnSpc>
                <a:spcPct val="150000"/>
              </a:lnSpc>
              <a:spcBef>
                <a:spcPts val="0"/>
              </a:spcBef>
              <a:buFont typeface="+mj-lt"/>
              <a:buAutoNum type="arabicPeriod"/>
            </a:pPr>
            <a:endParaRPr lang="en-CA" dirty="0" smtClean="0">
              <a:solidFill>
                <a:schemeClr val="dk1"/>
              </a:solidFill>
              <a:latin typeface="Raleway" panose="020B0503030101060003" pitchFamily="34" charset="0"/>
              <a:ea typeface="Century Gothic"/>
              <a:cs typeface="Century Gothic"/>
              <a:sym typeface="Century Gothic"/>
            </a:endParaRPr>
          </a:p>
        </p:txBody>
      </p:sp>
    </p:spTree>
    <p:extLst>
      <p:ext uri="{BB962C8B-B14F-4D97-AF65-F5344CB8AC3E}">
        <p14:creationId xmlns:p14="http://schemas.microsoft.com/office/powerpoint/2010/main" val="3122898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12" name="Shape 106"/>
          <p:cNvSpPr txBox="1">
            <a:spLocks noGrp="1"/>
          </p:cNvSpPr>
          <p:nvPr>
            <p:ph type="title"/>
          </p:nvPr>
        </p:nvSpPr>
        <p:spPr>
          <a:xfrm>
            <a:off x="628650" y="603287"/>
            <a:ext cx="7886700" cy="1325563"/>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FF0066"/>
              </a:buClr>
              <a:buSzPts val="4400"/>
              <a:buFont typeface="Century Gothic"/>
              <a:buNone/>
            </a:pPr>
            <a:r>
              <a:rPr lang="en-CA" dirty="0" smtClean="0"/>
              <a:t>Other top secrets</a:t>
            </a:r>
            <a:endParaRPr dirty="0"/>
          </a:p>
        </p:txBody>
      </p:sp>
      <p:sp>
        <p:nvSpPr>
          <p:cNvPr id="13" name="Shape 107"/>
          <p:cNvSpPr txBox="1">
            <a:spLocks/>
          </p:cNvSpPr>
          <p:nvPr/>
        </p:nvSpPr>
        <p:spPr>
          <a:xfrm>
            <a:off x="628649" y="2167011"/>
            <a:ext cx="10853601" cy="4062267"/>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Use a cloud based presentation-software</a:t>
            </a:r>
          </a:p>
          <a:p>
            <a:pPr lvl="1">
              <a:lnSpc>
                <a:spcPct val="150000"/>
              </a:lnSpc>
              <a:spcBef>
                <a:spcPts val="0"/>
              </a:spcBef>
              <a:buFontTx/>
              <a:buChar char="-"/>
            </a:pPr>
            <a:r>
              <a:rPr lang="en-CA" dirty="0" smtClean="0">
                <a:solidFill>
                  <a:schemeClr val="dk1"/>
                </a:solidFill>
                <a:latin typeface="Raleway" panose="020B0503030101060003" pitchFamily="34" charset="0"/>
                <a:ea typeface="Century Gothic"/>
                <a:cs typeface="Century Gothic"/>
                <a:sym typeface="Century Gothic"/>
              </a:rPr>
              <a:t>Beautiful.ai; Google Slides; Slide Bean</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Don’t be afraid of using templates (Canva &lt;3)</a:t>
            </a:r>
          </a:p>
          <a:p>
            <a:pPr>
              <a:lnSpc>
                <a:spcPct val="150000"/>
              </a:lnSpc>
              <a:spcBef>
                <a:spcPts val="0"/>
              </a:spcBef>
            </a:pPr>
            <a:r>
              <a:rPr lang="en-CA" dirty="0" smtClean="0">
                <a:solidFill>
                  <a:schemeClr val="dk1"/>
                </a:solidFill>
                <a:latin typeface="Raleway" panose="020B0503030101060003" pitchFamily="34" charset="0"/>
                <a:ea typeface="Century Gothic"/>
                <a:cs typeface="Century Gothic"/>
                <a:sym typeface="Century Gothic"/>
              </a:rPr>
              <a:t>Know your story without your </a:t>
            </a:r>
            <a:r>
              <a:rPr lang="en-CA" dirty="0" smtClean="0">
                <a:solidFill>
                  <a:schemeClr val="dk1"/>
                </a:solidFill>
                <a:latin typeface="Raleway" panose="020B0503030101060003" pitchFamily="34" charset="0"/>
                <a:ea typeface="Century Gothic"/>
                <a:cs typeface="Century Gothic"/>
                <a:sym typeface="Century Gothic"/>
              </a:rPr>
              <a:t>slides</a:t>
            </a:r>
            <a:endParaRPr lang="en-CA" dirty="0" smtClean="0">
              <a:solidFill>
                <a:schemeClr val="dk1"/>
              </a:solidFill>
              <a:latin typeface="Raleway" panose="020B0503030101060003" pitchFamily="34" charset="0"/>
              <a:ea typeface="Century Gothic"/>
              <a:cs typeface="Century Gothic"/>
              <a:sym typeface="Century Gothic"/>
            </a:endParaRPr>
          </a:p>
        </p:txBody>
      </p:sp>
    </p:spTree>
    <p:extLst>
      <p:ext uri="{BB962C8B-B14F-4D97-AF65-F5344CB8AC3E}">
        <p14:creationId xmlns:p14="http://schemas.microsoft.com/office/powerpoint/2010/main" val="15201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DB8E21-11A6-407A-AEE9-FAF2E0C0DC76}"/>
              </a:ext>
            </a:extLst>
          </p:cNvPr>
          <p:cNvSpPr>
            <a:spLocks noGrp="1"/>
          </p:cNvSpPr>
          <p:nvPr>
            <p:ph type="title"/>
          </p:nvPr>
        </p:nvSpPr>
        <p:spPr>
          <a:xfrm>
            <a:off x="204737" y="2479543"/>
            <a:ext cx="11782525" cy="2096653"/>
          </a:xfrm>
        </p:spPr>
        <p:txBody>
          <a:bodyPr>
            <a:noAutofit/>
          </a:bodyPr>
          <a:lstStyle/>
          <a:p>
            <a:pPr algn="ctr"/>
            <a:r>
              <a:rPr lang="en-CA" sz="11500" dirty="0" smtClean="0">
                <a:solidFill>
                  <a:srgbClr val="FF0000"/>
                </a:solidFill>
                <a:sym typeface="Century Gothic"/>
              </a:rPr>
              <a:t>EXAMPLE PITCH</a:t>
            </a:r>
            <a:endParaRPr lang="en-US" sz="11500" dirty="0">
              <a:solidFill>
                <a:srgbClr val="FF0000"/>
              </a:solidFill>
            </a:endParaRPr>
          </a:p>
        </p:txBody>
      </p:sp>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6" name="Picture 2" descr="C:\Users\melis\Documents\Logo\LogoNEWjp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67181" y="452911"/>
            <a:ext cx="1257638" cy="68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894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8" name="Picture 2" descr="C:\Users\melis\Documents\Logo\LogoNEWjpg.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9388" y="1465635"/>
            <a:ext cx="6648450" cy="3614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78064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6" name="Picture 2" descr="C:\Users\melis\Documents\Prints\Aretha Franklin\18x24 no border.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6331" y="1167497"/>
            <a:ext cx="3428999" cy="4572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melis\Documents\Prints\Kisssed by the Sun\Kissed 24x3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8686" y="1167496"/>
            <a:ext cx="3429124"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7093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8"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568" t="10946" r="13671" b="9285"/>
          <a:stretch/>
        </p:blipFill>
        <p:spPr bwMode="auto">
          <a:xfrm>
            <a:off x="2317505" y="1066800"/>
            <a:ext cx="6503861" cy="4753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44739" y="5820331"/>
            <a:ext cx="6585842" cy="307777"/>
          </a:xfrm>
          <a:prstGeom prst="rect">
            <a:avLst/>
          </a:prstGeom>
          <a:noFill/>
        </p:spPr>
        <p:txBody>
          <a:bodyPr wrap="none" rtlCol="0">
            <a:spAutoFit/>
          </a:bodyPr>
          <a:lstStyle/>
          <a:p>
            <a:r>
              <a:rPr lang="en-US" sz="1400" dirty="0">
                <a:solidFill>
                  <a:srgbClr val="C00000"/>
                </a:solidFill>
              </a:rPr>
              <a:t>Source: https://news.artnet.com/market/african-american-research-museums-1350362</a:t>
            </a:r>
          </a:p>
        </p:txBody>
      </p:sp>
    </p:spTree>
    <p:extLst>
      <p:ext uri="{BB962C8B-B14F-4D97-AF65-F5344CB8AC3E}">
        <p14:creationId xmlns:p14="http://schemas.microsoft.com/office/powerpoint/2010/main" val="15968370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graphicFrame>
        <p:nvGraphicFramePr>
          <p:cNvPr id="2" name="Chart 1"/>
          <p:cNvGraphicFramePr/>
          <p:nvPr>
            <p:extLst>
              <p:ext uri="{D42A27DB-BD31-4B8C-83A1-F6EECF244321}">
                <p14:modId xmlns:p14="http://schemas.microsoft.com/office/powerpoint/2010/main" val="636804808"/>
              </p:ext>
            </p:extLst>
          </p:nvPr>
        </p:nvGraphicFramePr>
        <p:xfrm>
          <a:off x="2214664" y="1254869"/>
          <a:ext cx="7762672" cy="4528405"/>
        </p:xfrm>
        <a:graphic>
          <a:graphicData uri="http://schemas.openxmlformats.org/drawingml/2006/chart">
            <c:chart xmlns:c="http://schemas.openxmlformats.org/drawingml/2006/chart" xmlns:r="http://schemas.openxmlformats.org/officeDocument/2006/relationships" r:id="rId5"/>
          </a:graphicData>
        </a:graphic>
      </p:graphicFrame>
      <p:sp>
        <p:nvSpPr>
          <p:cNvPr id="3" name="TextBox 2"/>
          <p:cNvSpPr txBox="1"/>
          <p:nvPr/>
        </p:nvSpPr>
        <p:spPr>
          <a:xfrm>
            <a:off x="2414392" y="5953327"/>
            <a:ext cx="6475747" cy="307777"/>
          </a:xfrm>
          <a:prstGeom prst="rect">
            <a:avLst/>
          </a:prstGeom>
          <a:noFill/>
        </p:spPr>
        <p:txBody>
          <a:bodyPr wrap="none" rtlCol="0">
            <a:spAutoFit/>
          </a:bodyPr>
          <a:lstStyle/>
          <a:p>
            <a:r>
              <a:rPr lang="en-US" sz="1400" dirty="0" smtClean="0">
                <a:solidFill>
                  <a:srgbClr val="C00000"/>
                </a:solidFill>
              </a:rPr>
              <a:t>Source: https</a:t>
            </a:r>
            <a:r>
              <a:rPr lang="en-US" sz="1400" dirty="0">
                <a:solidFill>
                  <a:srgbClr val="C00000"/>
                </a:solidFill>
              </a:rPr>
              <a:t>://www.census.gov/quickfacts/fact/table/US/PST045219</a:t>
            </a:r>
          </a:p>
        </p:txBody>
      </p: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4602" y="827083"/>
            <a:ext cx="7611892" cy="4756098"/>
          </a:xfrm>
          <a:prstGeom prst="rect">
            <a:avLst/>
          </a:prstGeom>
        </p:spPr>
      </p:pic>
    </p:spTree>
    <p:extLst>
      <p:ext uri="{BB962C8B-B14F-4D97-AF65-F5344CB8AC3E}">
        <p14:creationId xmlns:p14="http://schemas.microsoft.com/office/powerpoint/2010/main" val="19281356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5"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38129" r="12495"/>
          <a:stretch/>
        </p:blipFill>
        <p:spPr bwMode="auto">
          <a:xfrm>
            <a:off x="7170906" y="1748434"/>
            <a:ext cx="2821858" cy="321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979906" y="951893"/>
            <a:ext cx="4725974" cy="584775"/>
          </a:xfrm>
          <a:prstGeom prst="rect">
            <a:avLst/>
          </a:prstGeom>
          <a:noFill/>
        </p:spPr>
        <p:txBody>
          <a:bodyPr wrap="none" rtlCol="0">
            <a:spAutoFit/>
          </a:bodyPr>
          <a:lstStyle/>
          <a:p>
            <a:r>
              <a:rPr lang="en-US" sz="3200" dirty="0" smtClean="0"/>
              <a:t>Black Art Consumers</a:t>
            </a:r>
            <a:endParaRPr lang="en-US" sz="3200" dirty="0"/>
          </a:p>
        </p:txBody>
      </p:sp>
      <p:sp>
        <p:nvSpPr>
          <p:cNvPr id="7" name="TextBox 6"/>
          <p:cNvSpPr txBox="1"/>
          <p:nvPr/>
        </p:nvSpPr>
        <p:spPr>
          <a:xfrm>
            <a:off x="1600200" y="1748434"/>
            <a:ext cx="5418306" cy="3693319"/>
          </a:xfrm>
          <a:prstGeom prst="rect">
            <a:avLst/>
          </a:prstGeom>
          <a:noFill/>
        </p:spPr>
        <p:txBody>
          <a:bodyPr wrap="square" rtlCol="0">
            <a:spAutoFit/>
          </a:bodyPr>
          <a:lstStyle/>
          <a:p>
            <a:pPr marL="285750" indent="-285750">
              <a:buFont typeface="Arial" pitchFamily="34" charset="0"/>
              <a:buChar char="•"/>
            </a:pPr>
            <a:r>
              <a:rPr lang="en-US" dirty="0" smtClean="0"/>
              <a:t>Young Black people</a:t>
            </a:r>
          </a:p>
          <a:p>
            <a:pPr marL="285750" indent="-285750">
              <a:buFont typeface="Arial" pitchFamily="34" charset="0"/>
              <a:buChar char="•"/>
            </a:pPr>
            <a:r>
              <a:rPr lang="en-US" dirty="0" smtClean="0"/>
              <a:t>Pains:</a:t>
            </a:r>
          </a:p>
          <a:p>
            <a:pPr marL="742950" lvl="1" indent="-285750">
              <a:buFont typeface="Arial" pitchFamily="34" charset="0"/>
              <a:buChar char="•"/>
            </a:pPr>
            <a:r>
              <a:rPr lang="en-US" dirty="0" smtClean="0"/>
              <a:t>Finding art that represents them</a:t>
            </a:r>
          </a:p>
          <a:p>
            <a:pPr marL="742950" lvl="1" indent="-285750">
              <a:buFont typeface="Arial" pitchFamily="34" charset="0"/>
              <a:buChar char="•"/>
            </a:pPr>
            <a:r>
              <a:rPr lang="en-US" dirty="0" smtClean="0"/>
              <a:t>Discrimination</a:t>
            </a:r>
          </a:p>
          <a:p>
            <a:pPr marL="742950" lvl="1" indent="-285750">
              <a:buFont typeface="Arial" pitchFamily="34" charset="0"/>
              <a:buChar char="•"/>
            </a:pPr>
            <a:r>
              <a:rPr lang="en-US" dirty="0" smtClean="0"/>
              <a:t>Underrepresentation</a:t>
            </a:r>
          </a:p>
          <a:p>
            <a:pPr marL="285750" indent="-285750">
              <a:buFont typeface="Arial" pitchFamily="34" charset="0"/>
              <a:buChar char="•"/>
            </a:pPr>
            <a:r>
              <a:rPr lang="en-US" dirty="0" smtClean="0"/>
              <a:t>Goals:</a:t>
            </a:r>
          </a:p>
          <a:p>
            <a:pPr marL="742950" lvl="1" indent="-285750">
              <a:buFont typeface="Arial" pitchFamily="34" charset="0"/>
              <a:buChar char="•"/>
            </a:pPr>
            <a:r>
              <a:rPr lang="en-US" dirty="0" smtClean="0"/>
              <a:t>To be comfortable in their own skin</a:t>
            </a:r>
          </a:p>
          <a:p>
            <a:pPr marL="742950" lvl="1" indent="-285750">
              <a:buFont typeface="Arial" pitchFamily="34" charset="0"/>
              <a:buChar char="•"/>
            </a:pPr>
            <a:r>
              <a:rPr lang="en-US" dirty="0" smtClean="0"/>
              <a:t>To support other Black businesses</a:t>
            </a:r>
          </a:p>
          <a:p>
            <a:pPr marL="285750" indent="-285750">
              <a:buFont typeface="Arial" pitchFamily="34" charset="0"/>
              <a:buChar char="•"/>
            </a:pPr>
            <a:r>
              <a:rPr lang="en-US" dirty="0" smtClean="0"/>
              <a:t>Values:</a:t>
            </a:r>
          </a:p>
          <a:p>
            <a:pPr marL="742950" lvl="1" indent="-285750">
              <a:buFont typeface="Arial" pitchFamily="34" charset="0"/>
              <a:buChar char="•"/>
            </a:pPr>
            <a:r>
              <a:rPr lang="en-US" dirty="0" smtClean="0"/>
              <a:t>Empowerment</a:t>
            </a:r>
          </a:p>
          <a:p>
            <a:pPr marL="742950" lvl="1" indent="-285750">
              <a:buFont typeface="Arial" pitchFamily="34" charset="0"/>
              <a:buChar char="•"/>
            </a:pPr>
            <a:r>
              <a:rPr lang="en-US" dirty="0" smtClean="0"/>
              <a:t>Self-love</a:t>
            </a:r>
          </a:p>
          <a:p>
            <a:pPr marL="742950" lvl="1" indent="-285750">
              <a:buFont typeface="Arial" pitchFamily="34" charset="0"/>
              <a:buChar char="•"/>
            </a:pPr>
            <a:r>
              <a:rPr lang="en-US" dirty="0" smtClean="0"/>
              <a:t>Community</a:t>
            </a:r>
          </a:p>
          <a:p>
            <a:pPr marL="742950" lvl="1" indent="-285750">
              <a:buFont typeface="Arial" pitchFamily="34" charset="0"/>
              <a:buChar char="•"/>
            </a:pPr>
            <a:r>
              <a:rPr lang="en-US" dirty="0" smtClean="0"/>
              <a:t>Representation</a:t>
            </a:r>
          </a:p>
        </p:txBody>
      </p:sp>
    </p:spTree>
    <p:extLst>
      <p:ext uri="{BB962C8B-B14F-4D97-AF65-F5344CB8AC3E}">
        <p14:creationId xmlns:p14="http://schemas.microsoft.com/office/powerpoint/2010/main" val="3395013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5" name="Picture 2" descr="C:\Users\melis\Pictures\18x24 Shirley print_.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4175" y="1846016"/>
            <a:ext cx="3006736" cy="30067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melis\Pictures\Social Media\M.Falconer Michelle Obama Paintin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69425" y="1846016"/>
            <a:ext cx="2626574" cy="30067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melis\Pictures\Black Every Month Sweater Photoshoot\Instagram Feed\Mel -5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321338" y="1846017"/>
            <a:ext cx="2405221" cy="300673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melis\Pictures\Website\Stickers\Nipsey\Nipsey Sticke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47761" y="1846017"/>
            <a:ext cx="3083339" cy="30833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44496" y="5057572"/>
            <a:ext cx="946093" cy="400110"/>
          </a:xfrm>
          <a:prstGeom prst="rect">
            <a:avLst/>
          </a:prstGeom>
          <a:noFill/>
        </p:spPr>
        <p:txBody>
          <a:bodyPr wrap="none" rtlCol="0">
            <a:spAutoFit/>
          </a:bodyPr>
          <a:lstStyle/>
          <a:p>
            <a:r>
              <a:rPr lang="en-US" sz="2000" dirty="0" smtClean="0">
                <a:latin typeface="Keep Calm Med" pitchFamily="2" charset="0"/>
              </a:rPr>
              <a:t>Prints</a:t>
            </a:r>
            <a:endParaRPr lang="en-US" sz="1600" dirty="0">
              <a:latin typeface="Keep Calm Med" pitchFamily="2" charset="0"/>
            </a:endParaRPr>
          </a:p>
        </p:txBody>
      </p:sp>
      <p:sp>
        <p:nvSpPr>
          <p:cNvPr id="10" name="TextBox 9"/>
          <p:cNvSpPr txBox="1"/>
          <p:nvPr/>
        </p:nvSpPr>
        <p:spPr>
          <a:xfrm>
            <a:off x="4168034" y="5072621"/>
            <a:ext cx="1364476" cy="400110"/>
          </a:xfrm>
          <a:prstGeom prst="rect">
            <a:avLst/>
          </a:prstGeom>
          <a:noFill/>
        </p:spPr>
        <p:txBody>
          <a:bodyPr wrap="none" rtlCol="0">
            <a:spAutoFit/>
          </a:bodyPr>
          <a:lstStyle/>
          <a:p>
            <a:r>
              <a:rPr lang="en-US" sz="2000" dirty="0" smtClean="0">
                <a:latin typeface="Keep Calm Med" pitchFamily="2" charset="0"/>
              </a:rPr>
              <a:t>Paintings</a:t>
            </a:r>
            <a:endParaRPr lang="en-US" sz="1600" dirty="0">
              <a:latin typeface="Keep Calm Med" pitchFamily="2" charset="0"/>
            </a:endParaRPr>
          </a:p>
        </p:txBody>
      </p:sp>
      <p:sp>
        <p:nvSpPr>
          <p:cNvPr id="12" name="TextBox 11"/>
          <p:cNvSpPr txBox="1"/>
          <p:nvPr/>
        </p:nvSpPr>
        <p:spPr>
          <a:xfrm>
            <a:off x="6889800" y="5072621"/>
            <a:ext cx="1268296" cy="400110"/>
          </a:xfrm>
          <a:prstGeom prst="rect">
            <a:avLst/>
          </a:prstGeom>
          <a:noFill/>
        </p:spPr>
        <p:txBody>
          <a:bodyPr wrap="none" rtlCol="0">
            <a:spAutoFit/>
          </a:bodyPr>
          <a:lstStyle/>
          <a:p>
            <a:r>
              <a:rPr lang="en-US" sz="2000" dirty="0" smtClean="0">
                <a:latin typeface="Keep Calm Med" pitchFamily="2" charset="0"/>
              </a:rPr>
              <a:t>Apparel</a:t>
            </a:r>
            <a:endParaRPr lang="en-US" sz="1600" dirty="0">
              <a:latin typeface="Keep Calm Med" pitchFamily="2" charset="0"/>
            </a:endParaRPr>
          </a:p>
        </p:txBody>
      </p:sp>
      <p:sp>
        <p:nvSpPr>
          <p:cNvPr id="13" name="TextBox 12"/>
          <p:cNvSpPr txBox="1"/>
          <p:nvPr/>
        </p:nvSpPr>
        <p:spPr>
          <a:xfrm>
            <a:off x="9580575" y="5073458"/>
            <a:ext cx="1252074" cy="400110"/>
          </a:xfrm>
          <a:prstGeom prst="rect">
            <a:avLst/>
          </a:prstGeom>
          <a:noFill/>
        </p:spPr>
        <p:txBody>
          <a:bodyPr wrap="none" rtlCol="0">
            <a:spAutoFit/>
          </a:bodyPr>
          <a:lstStyle/>
          <a:p>
            <a:r>
              <a:rPr lang="en-US" sz="2000" dirty="0" smtClean="0">
                <a:latin typeface="Keep Calm Med" pitchFamily="2" charset="0"/>
              </a:rPr>
              <a:t>Stickers</a:t>
            </a:r>
            <a:endParaRPr lang="en-US" sz="1600" dirty="0">
              <a:latin typeface="Keep Calm Med" pitchFamily="2" charset="0"/>
            </a:endParaRPr>
          </a:p>
        </p:txBody>
      </p:sp>
      <p:pic>
        <p:nvPicPr>
          <p:cNvPr id="14" name="Picture 2" descr="C:\Users\melis\Documents\Logo\LogoNEWjpg.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89360" y="730149"/>
            <a:ext cx="1257638" cy="68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4609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5" name="Picture 2" descr="C:\Users\melis\Pictures\TIFF Event\September_12_2019_Hollywood_North_Thompson_Kit_Chan_73.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145"/>
          <a:stretch/>
        </p:blipFill>
        <p:spPr bwMode="auto">
          <a:xfrm>
            <a:off x="4471960" y="1029559"/>
            <a:ext cx="5959838" cy="43790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32690" y="2028217"/>
            <a:ext cx="2385589" cy="2031325"/>
          </a:xfrm>
          <a:prstGeom prst="rect">
            <a:avLst/>
          </a:prstGeom>
          <a:noFill/>
        </p:spPr>
        <p:txBody>
          <a:bodyPr wrap="none" rtlCol="0">
            <a:spAutoFit/>
          </a:bodyPr>
          <a:lstStyle/>
          <a:p>
            <a:r>
              <a:rPr lang="en-US" dirty="0" smtClean="0"/>
              <a:t>Featured in:</a:t>
            </a:r>
          </a:p>
          <a:p>
            <a:pPr marL="285750" indent="-285750">
              <a:buFont typeface="Arial" pitchFamily="34" charset="0"/>
              <a:buChar char="•"/>
            </a:pPr>
            <a:r>
              <a:rPr lang="en-US" dirty="0" smtClean="0"/>
              <a:t>The AGO</a:t>
            </a:r>
          </a:p>
          <a:p>
            <a:pPr marL="285750" indent="-285750">
              <a:buFont typeface="Arial" pitchFamily="34" charset="0"/>
              <a:buChar char="•"/>
            </a:pPr>
            <a:r>
              <a:rPr lang="en-US" dirty="0" err="1" smtClean="0"/>
              <a:t>Blavity</a:t>
            </a:r>
            <a:endParaRPr lang="en-US" dirty="0" smtClean="0"/>
          </a:p>
          <a:p>
            <a:pPr marL="285750" indent="-285750">
              <a:buFont typeface="Arial" pitchFamily="34" charset="0"/>
              <a:buChar char="•"/>
            </a:pPr>
            <a:r>
              <a:rPr lang="en-US" dirty="0" smtClean="0"/>
              <a:t>The </a:t>
            </a:r>
            <a:r>
              <a:rPr lang="en-US" dirty="0" err="1" smtClean="0"/>
              <a:t>Shaderoom</a:t>
            </a:r>
            <a:endParaRPr lang="en-US" dirty="0" smtClean="0"/>
          </a:p>
          <a:p>
            <a:pPr marL="285750" indent="-285750">
              <a:buFont typeface="Arial" pitchFamily="34" charset="0"/>
              <a:buChar char="•"/>
            </a:pPr>
            <a:r>
              <a:rPr lang="en-US" dirty="0" err="1" smtClean="0"/>
              <a:t>HuffPost</a:t>
            </a:r>
            <a:endParaRPr lang="en-US" dirty="0" smtClean="0"/>
          </a:p>
          <a:p>
            <a:pPr marL="285750" indent="-285750">
              <a:buFont typeface="Arial" pitchFamily="34" charset="0"/>
              <a:buChar char="•"/>
            </a:pPr>
            <a:r>
              <a:rPr lang="en-US" dirty="0" smtClean="0"/>
              <a:t>CBC</a:t>
            </a:r>
          </a:p>
          <a:p>
            <a:pPr marL="285750" indent="-285750">
              <a:buFont typeface="Arial" pitchFamily="34" charset="0"/>
              <a:buChar char="•"/>
            </a:pPr>
            <a:r>
              <a:rPr lang="en-US" dirty="0" smtClean="0"/>
              <a:t>TIFF</a:t>
            </a:r>
          </a:p>
        </p:txBody>
      </p:sp>
    </p:spTree>
    <p:extLst>
      <p:ext uri="{BB962C8B-B14F-4D97-AF65-F5344CB8AC3E}">
        <p14:creationId xmlns:p14="http://schemas.microsoft.com/office/powerpoint/2010/main" val="4814268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b="20415"/>
          <a:stretch/>
        </p:blipFill>
        <p:spPr>
          <a:xfrm>
            <a:off x="3531140" y="562853"/>
            <a:ext cx="6729491" cy="5864395"/>
          </a:xfrm>
          <a:prstGeom prst="rect">
            <a:avLst/>
          </a:prstGeom>
        </p:spPr>
      </p:pic>
      <p:sp>
        <p:nvSpPr>
          <p:cNvPr id="6" name="TextBox 5"/>
          <p:cNvSpPr txBox="1"/>
          <p:nvPr/>
        </p:nvSpPr>
        <p:spPr>
          <a:xfrm>
            <a:off x="530158" y="2354093"/>
            <a:ext cx="2689697" cy="923330"/>
          </a:xfrm>
          <a:prstGeom prst="rect">
            <a:avLst/>
          </a:prstGeom>
          <a:noFill/>
        </p:spPr>
        <p:txBody>
          <a:bodyPr wrap="square" rtlCol="0">
            <a:spAutoFit/>
          </a:bodyPr>
          <a:lstStyle/>
          <a:p>
            <a:r>
              <a:rPr lang="en-US" dirty="0" smtClean="0"/>
              <a:t>Built and audience of over 20k followers on Instagram </a:t>
            </a:r>
            <a:endParaRPr lang="en-US" dirty="0" smtClean="0"/>
          </a:p>
        </p:txBody>
      </p:sp>
    </p:spTree>
    <p:extLst>
      <p:ext uri="{BB962C8B-B14F-4D97-AF65-F5344CB8AC3E}">
        <p14:creationId xmlns:p14="http://schemas.microsoft.com/office/powerpoint/2010/main" val="27198518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01087" y="768485"/>
            <a:ext cx="5657362" cy="5549629"/>
          </a:xfrm>
          <a:prstGeom prst="rect">
            <a:avLst/>
          </a:prstGeom>
        </p:spPr>
      </p:pic>
      <p:sp>
        <p:nvSpPr>
          <p:cNvPr id="3" name="TextBox 2"/>
          <p:cNvSpPr txBox="1"/>
          <p:nvPr/>
        </p:nvSpPr>
        <p:spPr>
          <a:xfrm>
            <a:off x="369651" y="2568102"/>
            <a:ext cx="4124528" cy="1754326"/>
          </a:xfrm>
          <a:prstGeom prst="rect">
            <a:avLst/>
          </a:prstGeom>
          <a:noFill/>
        </p:spPr>
        <p:txBody>
          <a:bodyPr wrap="square" rtlCol="0">
            <a:spAutoFit/>
          </a:bodyPr>
          <a:lstStyle/>
          <a:p>
            <a:r>
              <a:rPr lang="en-US" dirty="0" smtClean="0"/>
              <a:t>Customer Feedback</a:t>
            </a:r>
          </a:p>
          <a:p>
            <a:endParaRPr lang="en-US" dirty="0" smtClean="0"/>
          </a:p>
          <a:p>
            <a:r>
              <a:rPr lang="en-US" dirty="0" smtClean="0"/>
              <a:t>“I feel proud to wear M.Falconer apparel because she paints people who I identify with”</a:t>
            </a:r>
          </a:p>
          <a:p>
            <a:r>
              <a:rPr lang="en-US" dirty="0" smtClean="0"/>
              <a:t>- Tobi</a:t>
            </a:r>
            <a:endParaRPr lang="en-US" dirty="0"/>
          </a:p>
        </p:txBody>
      </p:sp>
    </p:spTree>
    <p:extLst>
      <p:ext uri="{BB962C8B-B14F-4D97-AF65-F5344CB8AC3E}">
        <p14:creationId xmlns:p14="http://schemas.microsoft.com/office/powerpoint/2010/main" val="15579081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5" name="Picture 4"/>
          <p:cNvPicPr>
            <a:picLocks noChangeAspect="1"/>
          </p:cNvPicPr>
          <p:nvPr/>
        </p:nvPicPr>
        <p:blipFill>
          <a:blip r:embed="rId5" cstate="print">
            <a:extLst>
              <a:ext uri="{BEBA8EAE-BF5A-486C-A8C5-ECC9F3942E4B}">
                <a14:imgProps xmlns:a14="http://schemas.microsoft.com/office/drawing/2010/main">
                  <a14:imgLayer r:embed="rId6">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1576732" y="1112744"/>
            <a:ext cx="8296471" cy="4691456"/>
          </a:xfrm>
          <a:prstGeom prst="rect">
            <a:avLst/>
          </a:prstGeom>
        </p:spPr>
      </p:pic>
    </p:spTree>
    <p:extLst>
      <p:ext uri="{BB962C8B-B14F-4D97-AF65-F5344CB8AC3E}">
        <p14:creationId xmlns:p14="http://schemas.microsoft.com/office/powerpoint/2010/main" val="238339424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2" name="TextBox 1"/>
          <p:cNvSpPr txBox="1"/>
          <p:nvPr/>
        </p:nvSpPr>
        <p:spPr>
          <a:xfrm>
            <a:off x="1322151" y="690664"/>
            <a:ext cx="9547698" cy="1261884"/>
          </a:xfrm>
          <a:prstGeom prst="rect">
            <a:avLst/>
          </a:prstGeom>
          <a:noFill/>
        </p:spPr>
        <p:txBody>
          <a:bodyPr wrap="square" rtlCol="0">
            <a:spAutoFit/>
          </a:bodyPr>
          <a:lstStyle/>
          <a:p>
            <a:pPr algn="ctr"/>
            <a:r>
              <a:rPr lang="en-US" sz="2800" dirty="0" smtClean="0"/>
              <a:t>Goal:</a:t>
            </a:r>
          </a:p>
          <a:p>
            <a:pPr algn="ctr"/>
            <a:r>
              <a:rPr lang="en-US" sz="2400" dirty="0" smtClean="0"/>
              <a:t>Create my own e-commerce website using Squarespace within 3 months in order to start generating online sales</a:t>
            </a:r>
            <a:endParaRPr lang="en-US" sz="2400"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660" y="2298126"/>
            <a:ext cx="4907875" cy="3646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43583" y="5963215"/>
            <a:ext cx="3520516" cy="369332"/>
          </a:xfrm>
          <a:prstGeom prst="rect">
            <a:avLst/>
          </a:prstGeom>
          <a:noFill/>
        </p:spPr>
        <p:txBody>
          <a:bodyPr wrap="none" rtlCol="0">
            <a:spAutoFit/>
          </a:bodyPr>
          <a:lstStyle/>
          <a:p>
            <a:r>
              <a:rPr lang="en-US" dirty="0" smtClean="0"/>
              <a:t>E-commerce is where it’s at</a:t>
            </a:r>
            <a:endParaRPr lang="en-US" dirty="0"/>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9597" y="2482391"/>
            <a:ext cx="5053140" cy="3278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340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8" name="TextBox 7"/>
          <p:cNvSpPr txBox="1"/>
          <p:nvPr/>
        </p:nvSpPr>
        <p:spPr>
          <a:xfrm>
            <a:off x="1322151" y="690664"/>
            <a:ext cx="9547698" cy="1261884"/>
          </a:xfrm>
          <a:prstGeom prst="rect">
            <a:avLst/>
          </a:prstGeom>
          <a:noFill/>
        </p:spPr>
        <p:txBody>
          <a:bodyPr wrap="square" rtlCol="0">
            <a:spAutoFit/>
          </a:bodyPr>
          <a:lstStyle/>
          <a:p>
            <a:pPr algn="ctr"/>
            <a:r>
              <a:rPr lang="en-US" sz="2800" dirty="0" smtClean="0"/>
              <a:t>Goal:</a:t>
            </a:r>
          </a:p>
          <a:p>
            <a:pPr algn="ctr"/>
            <a:r>
              <a:rPr lang="en-US" sz="2400" dirty="0" smtClean="0"/>
              <a:t>Create my own e-commerce website using Squarespace within 3 months in order to start generating online sales</a:t>
            </a:r>
            <a:endParaRPr lang="en-US" sz="2400" dirty="0"/>
          </a:p>
        </p:txBody>
      </p:sp>
      <p:sp>
        <p:nvSpPr>
          <p:cNvPr id="4" name="TextBox 3"/>
          <p:cNvSpPr txBox="1"/>
          <p:nvPr/>
        </p:nvSpPr>
        <p:spPr>
          <a:xfrm>
            <a:off x="763622" y="3632165"/>
            <a:ext cx="4583306" cy="584775"/>
          </a:xfrm>
          <a:prstGeom prst="rect">
            <a:avLst/>
          </a:prstGeom>
          <a:noFill/>
        </p:spPr>
        <p:txBody>
          <a:bodyPr wrap="none" rtlCol="0">
            <a:spAutoFit/>
          </a:bodyPr>
          <a:lstStyle/>
          <a:p>
            <a:r>
              <a:rPr lang="en-US" sz="3200" dirty="0" smtClean="0">
                <a:solidFill>
                  <a:srgbClr val="FF0000"/>
                </a:solidFill>
              </a:rPr>
              <a:t>www.mfalconer.com</a:t>
            </a:r>
            <a:endParaRPr lang="en-US" sz="3200" dirty="0">
              <a:solidFill>
                <a:srgbClr val="FF0000"/>
              </a:solidFill>
            </a:endParaRPr>
          </a:p>
        </p:txBody>
      </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20751" y="2056994"/>
            <a:ext cx="4165793" cy="4236801"/>
          </a:xfrm>
          <a:prstGeom prst="rect">
            <a:avLst/>
          </a:prstGeom>
        </p:spPr>
      </p:pic>
    </p:spTree>
    <p:extLst>
      <p:ext uri="{BB962C8B-B14F-4D97-AF65-F5344CB8AC3E}">
        <p14:creationId xmlns:p14="http://schemas.microsoft.com/office/powerpoint/2010/main" val="41154359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graphicFrame>
        <p:nvGraphicFramePr>
          <p:cNvPr id="4" name="Table 3"/>
          <p:cNvGraphicFramePr>
            <a:graphicFrameLocks noGrp="1"/>
          </p:cNvGraphicFramePr>
          <p:nvPr>
            <p:extLst>
              <p:ext uri="{D42A27DB-BD31-4B8C-83A1-F6EECF244321}">
                <p14:modId xmlns:p14="http://schemas.microsoft.com/office/powerpoint/2010/main" val="3930372678"/>
              </p:ext>
            </p:extLst>
          </p:nvPr>
        </p:nvGraphicFramePr>
        <p:xfrm>
          <a:off x="1939587" y="2217725"/>
          <a:ext cx="8128000" cy="2225040"/>
        </p:xfrm>
        <a:graphic>
          <a:graphicData uri="http://schemas.openxmlformats.org/drawingml/2006/table">
            <a:tbl>
              <a:tblPr firstRow="1" bandRow="1">
                <a:tableStyleId>{5940675A-B579-460E-94D1-54222C63F5DA}</a:tableStyleId>
              </a:tblPr>
              <a:tblGrid>
                <a:gridCol w="4064000"/>
                <a:gridCol w="4064000"/>
              </a:tblGrid>
              <a:tr h="370840">
                <a:tc>
                  <a:txBody>
                    <a:bodyPr/>
                    <a:lstStyle/>
                    <a:p>
                      <a:r>
                        <a:rPr lang="en-US" dirty="0" smtClean="0"/>
                        <a:t>Domain name (1 year)</a:t>
                      </a:r>
                      <a:endParaRPr lang="en-US" dirty="0"/>
                    </a:p>
                  </a:txBody>
                  <a:tcPr/>
                </a:tc>
                <a:tc>
                  <a:txBody>
                    <a:bodyPr/>
                    <a:lstStyle/>
                    <a:p>
                      <a:r>
                        <a:rPr lang="en-US" dirty="0" smtClean="0"/>
                        <a:t>$20</a:t>
                      </a:r>
                      <a:endParaRPr lang="en-US" dirty="0"/>
                    </a:p>
                  </a:txBody>
                  <a:tcPr/>
                </a:tc>
              </a:tr>
              <a:tr h="370840">
                <a:tc>
                  <a:txBody>
                    <a:bodyPr/>
                    <a:lstStyle/>
                    <a:p>
                      <a:r>
                        <a:rPr lang="en-US" dirty="0" smtClean="0"/>
                        <a:t>Website hosting (1 year)</a:t>
                      </a:r>
                      <a:endParaRPr lang="en-US" dirty="0"/>
                    </a:p>
                  </a:txBody>
                  <a:tcPr/>
                </a:tc>
                <a:tc>
                  <a:txBody>
                    <a:bodyPr/>
                    <a:lstStyle/>
                    <a:p>
                      <a:r>
                        <a:rPr lang="en-US" dirty="0" smtClean="0"/>
                        <a:t>$200</a:t>
                      </a:r>
                      <a:endParaRPr lang="en-US" dirty="0"/>
                    </a:p>
                  </a:txBody>
                  <a:tcPr/>
                </a:tc>
              </a:tr>
              <a:tr h="370840">
                <a:tc>
                  <a:txBody>
                    <a:bodyPr/>
                    <a:lstStyle/>
                    <a:p>
                      <a:r>
                        <a:rPr lang="en-US" dirty="0" smtClean="0"/>
                        <a:t>Initial</a:t>
                      </a:r>
                      <a:r>
                        <a:rPr lang="en-US" baseline="0" dirty="0" smtClean="0"/>
                        <a:t> inventory</a:t>
                      </a:r>
                      <a:endParaRPr lang="en-US" dirty="0"/>
                    </a:p>
                  </a:txBody>
                  <a:tcPr/>
                </a:tc>
                <a:tc>
                  <a:txBody>
                    <a:bodyPr/>
                    <a:lstStyle/>
                    <a:p>
                      <a:r>
                        <a:rPr lang="en-US" dirty="0" smtClean="0"/>
                        <a:t>$150</a:t>
                      </a:r>
                      <a:endParaRPr lang="en-US" dirty="0"/>
                    </a:p>
                  </a:txBody>
                  <a:tcPr/>
                </a:tc>
              </a:tr>
              <a:tr h="370840">
                <a:tc>
                  <a:txBody>
                    <a:bodyPr/>
                    <a:lstStyle/>
                    <a:p>
                      <a:r>
                        <a:rPr lang="en-US" dirty="0" smtClean="0"/>
                        <a:t>Shipping</a:t>
                      </a:r>
                      <a:r>
                        <a:rPr lang="en-US" baseline="0" dirty="0" smtClean="0"/>
                        <a:t> Supplies</a:t>
                      </a:r>
                      <a:endParaRPr lang="en-US" dirty="0"/>
                    </a:p>
                  </a:txBody>
                  <a:tcPr/>
                </a:tc>
                <a:tc>
                  <a:txBody>
                    <a:bodyPr/>
                    <a:lstStyle/>
                    <a:p>
                      <a:r>
                        <a:rPr lang="en-US" dirty="0" smtClean="0"/>
                        <a:t>$75</a:t>
                      </a:r>
                      <a:endParaRPr lang="en-US" dirty="0"/>
                    </a:p>
                  </a:txBody>
                  <a:tcPr/>
                </a:tc>
              </a:tr>
              <a:tr h="370840">
                <a:tc>
                  <a:txBody>
                    <a:bodyPr/>
                    <a:lstStyle/>
                    <a:p>
                      <a:r>
                        <a:rPr lang="en-US" dirty="0" smtClean="0"/>
                        <a:t>Product photography</a:t>
                      </a:r>
                      <a:endParaRPr lang="en-US" dirty="0"/>
                    </a:p>
                  </a:txBody>
                  <a:tcPr/>
                </a:tc>
                <a:tc>
                  <a:txBody>
                    <a:bodyPr/>
                    <a:lstStyle/>
                    <a:p>
                      <a:r>
                        <a:rPr lang="en-US" dirty="0" smtClean="0"/>
                        <a:t>$100</a:t>
                      </a:r>
                      <a:endParaRPr lang="en-US" dirty="0"/>
                    </a:p>
                  </a:txBody>
                  <a:tcPr/>
                </a:tc>
              </a:tr>
              <a:tr h="370840">
                <a:tc>
                  <a:txBody>
                    <a:bodyPr/>
                    <a:lstStyle/>
                    <a:p>
                      <a:r>
                        <a:rPr lang="en-US" dirty="0" smtClean="0"/>
                        <a:t>Total</a:t>
                      </a:r>
                      <a:endParaRPr lang="en-US" dirty="0"/>
                    </a:p>
                  </a:txBody>
                  <a:tcPr/>
                </a:tc>
                <a:tc>
                  <a:txBody>
                    <a:bodyPr/>
                    <a:lstStyle/>
                    <a:p>
                      <a:r>
                        <a:rPr lang="en-US" dirty="0" smtClean="0"/>
                        <a:t>$545</a:t>
                      </a:r>
                      <a:endParaRPr lang="en-US" dirty="0"/>
                    </a:p>
                  </a:txBody>
                  <a:tcPr/>
                </a:tc>
              </a:tr>
            </a:tbl>
          </a:graphicData>
        </a:graphic>
      </p:graphicFrame>
      <p:sp>
        <p:nvSpPr>
          <p:cNvPr id="5" name="TextBox 4"/>
          <p:cNvSpPr txBox="1"/>
          <p:nvPr/>
        </p:nvSpPr>
        <p:spPr>
          <a:xfrm>
            <a:off x="4002933" y="972766"/>
            <a:ext cx="3429144" cy="646331"/>
          </a:xfrm>
          <a:prstGeom prst="rect">
            <a:avLst/>
          </a:prstGeom>
          <a:noFill/>
        </p:spPr>
        <p:txBody>
          <a:bodyPr wrap="none" rtlCol="0">
            <a:spAutoFit/>
          </a:bodyPr>
          <a:lstStyle/>
          <a:p>
            <a:r>
              <a:rPr lang="en-US" sz="3600" dirty="0" smtClean="0"/>
              <a:t>Startup Costs</a:t>
            </a:r>
            <a:endParaRPr lang="en-US" sz="3600" dirty="0"/>
          </a:p>
        </p:txBody>
      </p:sp>
    </p:spTree>
    <p:extLst>
      <p:ext uri="{BB962C8B-B14F-4D97-AF65-F5344CB8AC3E}">
        <p14:creationId xmlns:p14="http://schemas.microsoft.com/office/powerpoint/2010/main" val="20658298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3">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3">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2778" y="882955"/>
            <a:ext cx="3958617" cy="4936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C:\Users\melis\Documents\Logo\LogoNEWjp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77048" y="2447752"/>
            <a:ext cx="3324225" cy="1807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03467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2" name="TextBox 1"/>
          <p:cNvSpPr txBox="1"/>
          <p:nvPr/>
        </p:nvSpPr>
        <p:spPr>
          <a:xfrm>
            <a:off x="869013" y="2319402"/>
            <a:ext cx="10267554" cy="1862048"/>
          </a:xfrm>
          <a:prstGeom prst="rect">
            <a:avLst/>
          </a:prstGeom>
          <a:noFill/>
        </p:spPr>
        <p:txBody>
          <a:bodyPr wrap="none" rtlCol="0">
            <a:spAutoFit/>
          </a:bodyPr>
          <a:lstStyle/>
          <a:p>
            <a:r>
              <a:rPr lang="en-US" sz="11500" dirty="0" smtClean="0">
                <a:solidFill>
                  <a:srgbClr val="FF0000"/>
                </a:solidFill>
              </a:rPr>
              <a:t>It’s your turn!</a:t>
            </a:r>
            <a:endParaRPr lang="en-US" sz="11500" dirty="0">
              <a:solidFill>
                <a:srgbClr val="FF0000"/>
              </a:solidFill>
            </a:endParaRPr>
          </a:p>
        </p:txBody>
      </p:sp>
    </p:spTree>
    <p:extLst>
      <p:ext uri="{BB962C8B-B14F-4D97-AF65-F5344CB8AC3E}">
        <p14:creationId xmlns:p14="http://schemas.microsoft.com/office/powerpoint/2010/main" val="38545249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
        <p:nvSpPr>
          <p:cNvPr id="6" name="Title 1">
            <a:extLst>
              <a:ext uri="{FF2B5EF4-FFF2-40B4-BE49-F238E27FC236}">
                <a16:creationId xmlns:a16="http://schemas.microsoft.com/office/drawing/2014/main" xmlns="" id="{CDDB8E21-11A6-407A-AEE9-FAF2E0C0DC76}"/>
              </a:ext>
            </a:extLst>
          </p:cNvPr>
          <p:cNvSpPr>
            <a:spLocks noGrp="1"/>
          </p:cNvSpPr>
          <p:nvPr>
            <p:ph type="title"/>
          </p:nvPr>
        </p:nvSpPr>
        <p:spPr>
          <a:xfrm>
            <a:off x="838199" y="1446092"/>
            <a:ext cx="10515600" cy="3927108"/>
          </a:xfrm>
        </p:spPr>
        <p:txBody>
          <a:bodyPr>
            <a:normAutofit/>
          </a:bodyPr>
          <a:lstStyle/>
          <a:p>
            <a:r>
              <a:rPr lang="en-CA" sz="8000" u="sng" spc="600" dirty="0" smtClean="0">
                <a:solidFill>
                  <a:srgbClr val="FF0000"/>
                </a:solidFill>
                <a:latin typeface="Keep Calm Med" pitchFamily="2" charset="0"/>
                <a:ea typeface="Century Gothic"/>
                <a:cs typeface="Century Gothic"/>
                <a:sym typeface="Century Gothic"/>
              </a:rPr>
              <a:t>ACTIVITY 1:</a:t>
            </a:r>
            <a:br>
              <a:rPr lang="en-CA" sz="8000" u="sng" spc="600" dirty="0" smtClean="0">
                <a:solidFill>
                  <a:srgbClr val="FF0000"/>
                </a:solidFill>
                <a:latin typeface="Keep Calm Med" pitchFamily="2" charset="0"/>
                <a:ea typeface="Century Gothic"/>
                <a:cs typeface="Century Gothic"/>
                <a:sym typeface="Century Gothic"/>
              </a:rPr>
            </a:br>
            <a:r>
              <a:rPr lang="en-CA" sz="8000" spc="600" dirty="0" smtClean="0">
                <a:solidFill>
                  <a:srgbClr val="FF0000"/>
                </a:solidFill>
                <a:latin typeface="Keep Calm Med" pitchFamily="2" charset="0"/>
                <a:ea typeface="Century Gothic"/>
                <a:cs typeface="Century Gothic"/>
                <a:sym typeface="Century Gothic"/>
              </a:rPr>
              <a:t>YOUR </a:t>
            </a:r>
            <a:r>
              <a:rPr lang="en-CA" sz="8000" spc="600" dirty="0" smtClean="0">
                <a:solidFill>
                  <a:srgbClr val="FF0000"/>
                </a:solidFill>
                <a:latin typeface="Keep Calm Med" pitchFamily="2" charset="0"/>
                <a:ea typeface="Century Gothic"/>
                <a:cs typeface="Century Gothic"/>
                <a:sym typeface="Century Gothic"/>
              </a:rPr>
              <a:t>PITCH</a:t>
            </a:r>
            <a:endParaRPr lang="en-US" sz="8000" dirty="0">
              <a:solidFill>
                <a:srgbClr val="FF0000"/>
              </a:solidFill>
              <a:latin typeface="Keep Calm Med" pitchFamily="2" charset="0"/>
            </a:endParaRPr>
          </a:p>
        </p:txBody>
      </p:sp>
    </p:spTree>
    <p:extLst>
      <p:ext uri="{BB962C8B-B14F-4D97-AF65-F5344CB8AC3E}">
        <p14:creationId xmlns:p14="http://schemas.microsoft.com/office/powerpoint/2010/main" val="266309837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DDB8E21-11A6-407A-AEE9-FAF2E0C0DC76}"/>
              </a:ext>
            </a:extLst>
          </p:cNvPr>
          <p:cNvSpPr>
            <a:spLocks noGrp="1"/>
          </p:cNvSpPr>
          <p:nvPr>
            <p:ph type="title"/>
          </p:nvPr>
        </p:nvSpPr>
        <p:spPr>
          <a:xfrm>
            <a:off x="204737" y="2434075"/>
            <a:ext cx="11782525" cy="2096653"/>
          </a:xfrm>
        </p:spPr>
        <p:txBody>
          <a:bodyPr>
            <a:noAutofit/>
          </a:bodyPr>
          <a:lstStyle/>
          <a:p>
            <a:pPr algn="ctr"/>
            <a:r>
              <a:rPr lang="en-CA" sz="9600" dirty="0" smtClean="0">
                <a:solidFill>
                  <a:srgbClr val="FF0000"/>
                </a:solidFill>
                <a:sym typeface="Century Gothic"/>
              </a:rPr>
              <a:t>THANK YOU FOR THE GREAT COHORT!</a:t>
            </a:r>
            <a:endParaRPr lang="en-US" sz="9600" dirty="0">
              <a:solidFill>
                <a:srgbClr val="FF0000"/>
              </a:solidFill>
            </a:endParaRPr>
          </a:p>
        </p:txBody>
      </p:sp>
      <p:pic>
        <p:nvPicPr>
          <p:cNvPr id="11" name="Picture 10">
            <a:extLst>
              <a:ext uri="{FF2B5EF4-FFF2-40B4-BE49-F238E27FC236}">
                <a16:creationId xmlns="" xmlns:a16="http://schemas.microsoft.com/office/drawing/2014/main" id="{19974658-E687-44EF-91ED-D58B84E85E42}"/>
              </a:ext>
            </a:extLst>
          </p:cNvPr>
          <p:cNvPicPr>
            <a:picLocks noChangeAspect="1"/>
          </p:cNvPicPr>
          <p:nvPr/>
        </p:nvPicPr>
        <p:blipFill rotWithShape="1">
          <a:blip r:embed="rId2">
            <a:extLst>
              <a:ext uri="{28A0092B-C50C-407E-A947-70E740481C1C}">
                <a14:useLocalDpi xmlns:a14="http://schemas.microsoft.com/office/drawing/2010/main" val="0"/>
              </a:ext>
            </a:extLst>
          </a:blip>
          <a:srcRect t="97494"/>
          <a:stretch/>
        </p:blipFill>
        <p:spPr>
          <a:xfrm>
            <a:off x="0" y="6653719"/>
            <a:ext cx="12192000" cy="204280"/>
          </a:xfrm>
          <a:prstGeom prst="rect">
            <a:avLst/>
          </a:prstGeom>
        </p:spPr>
      </p:pic>
      <p:pic>
        <p:nvPicPr>
          <p:cNvPr id="16" name="Content Placeholder 5">
            <a:extLst>
              <a:ext uri="{FF2B5EF4-FFF2-40B4-BE49-F238E27FC236}">
                <a16:creationId xmlns="" xmlns:a16="http://schemas.microsoft.com/office/drawing/2014/main" id="{80BECBAC-3B0E-4BA4-860B-D44C96F7C730}"/>
              </a:ext>
            </a:extLst>
          </p:cNvPr>
          <p:cNvPicPr>
            <a:picLocks noChangeAspect="1"/>
          </p:cNvPicPr>
          <p:nvPr/>
        </p:nvPicPr>
        <p:blipFill rotWithShape="1">
          <a:blip r:embed="rId2">
            <a:extLst>
              <a:ext uri="{28A0092B-C50C-407E-A947-70E740481C1C}">
                <a14:useLocalDpi xmlns:a14="http://schemas.microsoft.com/office/drawing/2010/main" val="0"/>
              </a:ext>
            </a:extLst>
          </a:blip>
          <a:srcRect b="96183"/>
          <a:stretch/>
        </p:blipFill>
        <p:spPr>
          <a:xfrm>
            <a:off x="0" y="0"/>
            <a:ext cx="12192000" cy="311085"/>
          </a:xfrm>
          <a:prstGeom prst="rect">
            <a:avLst/>
          </a:prstGeom>
        </p:spPr>
      </p:pic>
      <p:pic>
        <p:nvPicPr>
          <p:cNvPr id="20" name="Picture 19">
            <a:extLst>
              <a:ext uri="{FF2B5EF4-FFF2-40B4-BE49-F238E27FC236}">
                <a16:creationId xmlns="" xmlns:a16="http://schemas.microsoft.com/office/drawing/2014/main" id="{8D1221F2-7271-4922-B190-5DCE0E4E45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04251" y="5358590"/>
            <a:ext cx="1699097" cy="1274323"/>
          </a:xfrm>
          <a:prstGeom prst="rect">
            <a:avLst/>
          </a:prstGeom>
        </p:spPr>
      </p:pic>
    </p:spTree>
    <p:extLst>
      <p:ext uri="{BB962C8B-B14F-4D97-AF65-F5344CB8AC3E}">
        <p14:creationId xmlns:p14="http://schemas.microsoft.com/office/powerpoint/2010/main" val="40887933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Keep Calm">
      <a:majorFont>
        <a:latin typeface="Keep Calm Med"/>
        <a:ea typeface=""/>
        <a:cs typeface=""/>
      </a:majorFont>
      <a:minorFont>
        <a:latin typeface="Keep Calm M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7293</TotalTime>
  <Words>1447</Words>
  <Application>Microsoft Office PowerPoint</Application>
  <PresentationFormat>Custom</PresentationFormat>
  <Paragraphs>195</Paragraphs>
  <Slides>35</Slides>
  <Notes>27</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Monetize Your Art</vt:lpstr>
      <vt:lpstr>First, some review…</vt:lpstr>
      <vt:lpstr>PITCH</vt:lpstr>
      <vt:lpstr>Pitch Day!</vt:lpstr>
      <vt:lpstr>WHAT IS A PITCH?</vt:lpstr>
      <vt:lpstr>Before we begin</vt:lpstr>
      <vt:lpstr>What’s the difference?</vt:lpstr>
      <vt:lpstr>Pitch Structure:</vt:lpstr>
      <vt:lpstr>The Introduction</vt:lpstr>
      <vt:lpstr>The Problem</vt:lpstr>
      <vt:lpstr>The Solution</vt:lpstr>
      <vt:lpstr>What’s your Plan?</vt:lpstr>
      <vt:lpstr>What are you asking for?</vt:lpstr>
      <vt:lpstr>The Conclusion</vt:lpstr>
      <vt:lpstr>Pitching Tips</vt:lpstr>
      <vt:lpstr>My Secret Sauce</vt:lpstr>
      <vt:lpstr>Other top secrets</vt:lpstr>
      <vt:lpstr>EXAMPLE PITCH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ACTIVITY 1: YOUR PITCH</vt:lpstr>
      <vt:lpstr>THANK YOU FOR THE GREAT COHORT!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dc:title>
  <dc:creator>Kyle Monczak</dc:creator>
  <cp:lastModifiedBy>Melissa Falconer</cp:lastModifiedBy>
  <cp:revision>114</cp:revision>
  <dcterms:created xsi:type="dcterms:W3CDTF">2018-10-25T18:05:50Z</dcterms:created>
  <dcterms:modified xsi:type="dcterms:W3CDTF">2020-06-11T19:08:54Z</dcterms:modified>
</cp:coreProperties>
</file>